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3" r:id="rId5"/>
    <p:sldId id="264" r:id="rId6"/>
    <p:sldId id="261" r:id="rId7"/>
    <p:sldId id="262" r:id="rId8"/>
    <p:sldId id="265" r:id="rId9"/>
    <p:sldId id="267" r:id="rId10"/>
    <p:sldId id="268" r:id="rId11"/>
    <p:sldId id="281" r:id="rId12"/>
    <p:sldId id="269" r:id="rId13"/>
    <p:sldId id="270" r:id="rId14"/>
    <p:sldId id="280" r:id="rId15"/>
    <p:sldId id="272" r:id="rId16"/>
    <p:sldId id="271" r:id="rId17"/>
    <p:sldId id="259" r:id="rId18"/>
    <p:sldId id="258" r:id="rId19"/>
    <p:sldId id="282" r:id="rId20"/>
    <p:sldId id="283" r:id="rId21"/>
    <p:sldId id="273" r:id="rId22"/>
    <p:sldId id="276" r:id="rId23"/>
    <p:sldId id="275" r:id="rId24"/>
    <p:sldId id="274" r:id="rId25"/>
    <p:sldId id="284" r:id="rId26"/>
    <p:sldId id="277" r:id="rId27"/>
    <p:sldId id="278" r:id="rId28"/>
    <p:sldId id="279" r:id="rId29"/>
    <p:sldId id="287" r:id="rId30"/>
    <p:sldId id="285" r:id="rId31"/>
    <p:sldId id="286"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5/26/2019</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5/26/2019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5/26/2019</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www.shakespeare-online.com/plays/edwardIII.html" TargetMode="External"/><Relationship Id="rId2" Type="http://schemas.openxmlformats.org/officeDocument/2006/relationships/hyperlink" Target="http://www.shakespeare-online.com/plays/kinsmenintro.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shakespeare-online.com/biography/patronjames.html" TargetMode="External"/><Relationship Id="rId2" Type="http://schemas.openxmlformats.org/officeDocument/2006/relationships/hyperlink" Target="http://www.shakespeare-online.com/plays/macbethscenes.html" TargetMode="External"/><Relationship Id="rId1" Type="http://schemas.openxmlformats.org/officeDocument/2006/relationships/slideLayout" Target="../slideLayouts/slideLayout2.xml"/><Relationship Id="rId5" Type="http://schemas.openxmlformats.org/officeDocument/2006/relationships/hyperlink" Target="http://www.shakespeare-online.com/plays/macbeth/macbethchars.html" TargetMode="External"/><Relationship Id="rId4" Type="http://schemas.openxmlformats.org/officeDocument/2006/relationships/hyperlink" Target="http://www.shakespeare-online.com/plays/hamlet/senecadrama.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Soliloquy#cite_note-2" TargetMode="External"/><Relationship Id="rId2" Type="http://schemas.openxmlformats.org/officeDocument/2006/relationships/hyperlink" Target="https://en.wikipedia.org/wiki/Soliloquy#cite_note-1" TargetMode="External"/><Relationship Id="rId1" Type="http://schemas.openxmlformats.org/officeDocument/2006/relationships/slideLayout" Target="../slideLayouts/slideLayout2.xml"/><Relationship Id="rId6" Type="http://schemas.openxmlformats.org/officeDocument/2006/relationships/hyperlink" Target="https://en.wikipedia.org/wiki/Aside" TargetMode="External"/><Relationship Id="rId5" Type="http://schemas.openxmlformats.org/officeDocument/2006/relationships/hyperlink" Target="https://en.wikipedia.org/wiki/Monologue" TargetMode="External"/><Relationship Id="rId4" Type="http://schemas.openxmlformats.org/officeDocument/2006/relationships/hyperlink" Target="https://en.wikipedia.org/wiki/Soliloquy#cite_note-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3F10-7C6C-465D-85BE-8A489C44D777}"/>
              </a:ext>
            </a:extLst>
          </p:cNvPr>
          <p:cNvSpPr>
            <a:spLocks noGrp="1"/>
          </p:cNvSpPr>
          <p:nvPr>
            <p:ph type="ctrTitle"/>
          </p:nvPr>
        </p:nvSpPr>
        <p:spPr/>
        <p:txBody>
          <a:bodyPr/>
          <a:lstStyle/>
          <a:p>
            <a:r>
              <a:rPr lang="en-US" i="1" dirty="0"/>
              <a:t>Macbeth</a:t>
            </a:r>
          </a:p>
        </p:txBody>
      </p:sp>
      <p:sp>
        <p:nvSpPr>
          <p:cNvPr id="3" name="Subtitle 2">
            <a:extLst>
              <a:ext uri="{FF2B5EF4-FFF2-40B4-BE49-F238E27FC236}">
                <a16:creationId xmlns:a16="http://schemas.microsoft.com/office/drawing/2014/main" id="{EBF55819-E388-43D9-8BBC-12637E6B64B3}"/>
              </a:ext>
            </a:extLst>
          </p:cNvPr>
          <p:cNvSpPr>
            <a:spLocks noGrp="1"/>
          </p:cNvSpPr>
          <p:nvPr>
            <p:ph type="subTitle" idx="1"/>
          </p:nvPr>
        </p:nvSpPr>
        <p:spPr/>
        <p:txBody>
          <a:bodyPr/>
          <a:lstStyle/>
          <a:p>
            <a:r>
              <a:rPr lang="en-US" dirty="0"/>
              <a:t>William Shakespeare and the early modern Period</a:t>
            </a:r>
          </a:p>
          <a:p>
            <a:endParaRPr lang="en-US" dirty="0"/>
          </a:p>
        </p:txBody>
      </p:sp>
    </p:spTree>
    <p:extLst>
      <p:ext uri="{BB962C8B-B14F-4D97-AF65-F5344CB8AC3E}">
        <p14:creationId xmlns:p14="http://schemas.microsoft.com/office/powerpoint/2010/main" val="2148356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F220-FB08-42C2-A753-37870924E702}"/>
              </a:ext>
            </a:extLst>
          </p:cNvPr>
          <p:cNvSpPr>
            <a:spLocks noGrp="1"/>
          </p:cNvSpPr>
          <p:nvPr>
            <p:ph type="title"/>
          </p:nvPr>
        </p:nvSpPr>
        <p:spPr/>
        <p:txBody>
          <a:bodyPr/>
          <a:lstStyle/>
          <a:p>
            <a:r>
              <a:rPr lang="en-US" dirty="0"/>
              <a:t>William Shakespeare (1554-1616)</a:t>
            </a:r>
          </a:p>
        </p:txBody>
      </p:sp>
      <p:pic>
        <p:nvPicPr>
          <p:cNvPr id="6" name="Content Placeholder 5" descr="A person looking at the camera&#10;&#10;Description generated with very high confidence">
            <a:extLst>
              <a:ext uri="{FF2B5EF4-FFF2-40B4-BE49-F238E27FC236}">
                <a16:creationId xmlns:a16="http://schemas.microsoft.com/office/drawing/2014/main" id="{3F26AFCE-CAE1-47C8-8DBB-D8D0209428EF}"/>
              </a:ext>
            </a:extLst>
          </p:cNvPr>
          <p:cNvPicPr>
            <a:picLocks noGrp="1" noChangeAspect="1"/>
          </p:cNvPicPr>
          <p:nvPr>
            <p:ph sz="half" idx="1"/>
          </p:nvPr>
        </p:nvPicPr>
        <p:blipFill>
          <a:blip r:embed="rId2"/>
          <a:stretch>
            <a:fillRect/>
          </a:stretch>
        </p:blipFill>
        <p:spPr>
          <a:xfrm>
            <a:off x="2346747" y="2011363"/>
            <a:ext cx="2689968" cy="3448050"/>
          </a:xfrm>
        </p:spPr>
      </p:pic>
      <p:sp>
        <p:nvSpPr>
          <p:cNvPr id="4" name="Content Placeholder 3">
            <a:extLst>
              <a:ext uri="{FF2B5EF4-FFF2-40B4-BE49-F238E27FC236}">
                <a16:creationId xmlns:a16="http://schemas.microsoft.com/office/drawing/2014/main" id="{ABCDECBB-74FC-4347-B1F8-310C56EB0EF8}"/>
              </a:ext>
            </a:extLst>
          </p:cNvPr>
          <p:cNvSpPr>
            <a:spLocks noGrp="1"/>
          </p:cNvSpPr>
          <p:nvPr>
            <p:ph sz="half" idx="2"/>
          </p:nvPr>
        </p:nvSpPr>
        <p:spPr/>
        <p:txBody>
          <a:bodyPr>
            <a:normAutofit fontScale="77500" lnSpcReduction="20000"/>
          </a:bodyPr>
          <a:lstStyle/>
          <a:p>
            <a:r>
              <a:rPr lang="en-US" dirty="0"/>
              <a:t>Known as “</a:t>
            </a:r>
            <a:r>
              <a:rPr lang="en-US" dirty="0">
                <a:highlight>
                  <a:srgbClr val="00FF00"/>
                </a:highlight>
              </a:rPr>
              <a:t>the Bard</a:t>
            </a:r>
            <a:r>
              <a:rPr lang="en-US" dirty="0"/>
              <a:t>” and universally recognized as one of the greatest English writers, with every major language having translated his plays</a:t>
            </a:r>
          </a:p>
          <a:p>
            <a:r>
              <a:rPr lang="en-US" dirty="0">
                <a:highlight>
                  <a:srgbClr val="00FF00"/>
                </a:highlight>
              </a:rPr>
              <a:t>Wrote plays at the beginning of “modern” plays </a:t>
            </a:r>
            <a:r>
              <a:rPr lang="en-US" dirty="0"/>
              <a:t>(secular and for entertainment rather than religious and didactic)  </a:t>
            </a:r>
          </a:p>
          <a:p>
            <a:r>
              <a:rPr lang="en-US" dirty="0"/>
              <a:t>During his own time, he was one of many playwrights and </a:t>
            </a:r>
            <a:r>
              <a:rPr lang="en-US" dirty="0">
                <a:highlight>
                  <a:srgbClr val="00FF00"/>
                </a:highlight>
              </a:rPr>
              <a:t>his genius was not fully recognized until the 18</a:t>
            </a:r>
            <a:r>
              <a:rPr lang="en-US" baseline="30000" dirty="0">
                <a:highlight>
                  <a:srgbClr val="00FF00"/>
                </a:highlight>
              </a:rPr>
              <a:t>th</a:t>
            </a:r>
            <a:r>
              <a:rPr lang="en-US" dirty="0">
                <a:highlight>
                  <a:srgbClr val="00FF00"/>
                </a:highlight>
              </a:rPr>
              <a:t> century </a:t>
            </a:r>
          </a:p>
          <a:p>
            <a:r>
              <a:rPr lang="en-US" dirty="0"/>
              <a:t>Much about his private life is unknown </a:t>
            </a:r>
          </a:p>
          <a:p>
            <a:endParaRPr lang="en-US" dirty="0"/>
          </a:p>
        </p:txBody>
      </p:sp>
    </p:spTree>
    <p:extLst>
      <p:ext uri="{BB962C8B-B14F-4D97-AF65-F5344CB8AC3E}">
        <p14:creationId xmlns:p14="http://schemas.microsoft.com/office/powerpoint/2010/main" val="57743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6E3A9F-1095-4166-9ED2-809424E2A182}"/>
              </a:ext>
            </a:extLst>
          </p:cNvPr>
          <p:cNvSpPr>
            <a:spLocks noGrp="1"/>
          </p:cNvSpPr>
          <p:nvPr>
            <p:ph type="title"/>
          </p:nvPr>
        </p:nvSpPr>
        <p:spPr/>
        <p:txBody>
          <a:bodyPr/>
          <a:lstStyle/>
          <a:p>
            <a:r>
              <a:rPr lang="en-US" dirty="0"/>
              <a:t>How many plays did “the Bard” Write?</a:t>
            </a:r>
          </a:p>
        </p:txBody>
      </p:sp>
      <p:sp>
        <p:nvSpPr>
          <p:cNvPr id="6" name="Content Placeholder 5">
            <a:extLst>
              <a:ext uri="{FF2B5EF4-FFF2-40B4-BE49-F238E27FC236}">
                <a16:creationId xmlns:a16="http://schemas.microsoft.com/office/drawing/2014/main" id="{C870982D-6505-4A95-9677-312E70B8EBDB}"/>
              </a:ext>
            </a:extLst>
          </p:cNvPr>
          <p:cNvSpPr>
            <a:spLocks noGrp="1"/>
          </p:cNvSpPr>
          <p:nvPr>
            <p:ph idx="1"/>
          </p:nvPr>
        </p:nvSpPr>
        <p:spPr/>
        <p:txBody>
          <a:bodyPr>
            <a:normAutofit fontScale="85000" lnSpcReduction="10000"/>
          </a:bodyPr>
          <a:lstStyle/>
          <a:p>
            <a:r>
              <a:rPr lang="en-US" dirty="0"/>
              <a:t>The general consensus is that Shakespeare wrote </a:t>
            </a:r>
            <a:r>
              <a:rPr lang="en-US" sz="2100" dirty="0">
                <a:highlight>
                  <a:srgbClr val="00FF00"/>
                </a:highlight>
              </a:rPr>
              <a:t>thirty-seven</a:t>
            </a:r>
            <a:r>
              <a:rPr lang="en-US" sz="2100" dirty="0"/>
              <a:t> plays</a:t>
            </a:r>
            <a:r>
              <a:rPr lang="en-US" dirty="0"/>
              <a:t>. </a:t>
            </a:r>
          </a:p>
          <a:p>
            <a:r>
              <a:rPr lang="en-US" dirty="0"/>
              <a:t>No one can know for certain because of the inexact documentation at the time the plays were first being organized and published. If we include </a:t>
            </a:r>
            <a:r>
              <a:rPr lang="en-US" i="1" dirty="0">
                <a:hlinkClick r:id="rId2"/>
              </a:rPr>
              <a:t>The Two Noble Kinsmen</a:t>
            </a:r>
            <a:r>
              <a:rPr lang="en-US" dirty="0"/>
              <a:t> and two lost plays attributed to Shakespeare, </a:t>
            </a:r>
            <a:r>
              <a:rPr lang="en-US" i="1" dirty="0" err="1"/>
              <a:t>Cardenio</a:t>
            </a:r>
            <a:r>
              <a:rPr lang="en-US" dirty="0"/>
              <a:t> and </a:t>
            </a:r>
            <a:r>
              <a:rPr lang="en-US" i="1" dirty="0"/>
              <a:t>Love's </a:t>
            </a:r>
            <a:r>
              <a:rPr lang="en-US" i="1" dirty="0" err="1"/>
              <a:t>Labour's</a:t>
            </a:r>
            <a:r>
              <a:rPr lang="en-US" i="1" dirty="0"/>
              <a:t> Won</a:t>
            </a:r>
            <a:r>
              <a:rPr lang="en-US" dirty="0"/>
              <a:t>, then we could say he wrote, either alone or in collaboration, forty plays. Moreover, in the last few years many critics have begun to reassess a play called </a:t>
            </a:r>
            <a:r>
              <a:rPr lang="en-US" i="1" dirty="0">
                <a:hlinkClick r:id="rId3"/>
              </a:rPr>
              <a:t>Edward III</a:t>
            </a:r>
            <a:r>
              <a:rPr lang="en-US" dirty="0"/>
              <a:t>, currently grouped with a collection of eleven other plays known as the Shakespeare Apocrypha. </a:t>
            </a:r>
            <a:r>
              <a:rPr lang="en-US" i="1" dirty="0"/>
              <a:t>Edward III</a:t>
            </a:r>
            <a:r>
              <a:rPr lang="en-US" dirty="0"/>
              <a:t> bears striking similarities to Shakespeare's early histories. Another play, </a:t>
            </a:r>
            <a:r>
              <a:rPr lang="en-US" i="1" dirty="0"/>
              <a:t>Sir Thomas More</a:t>
            </a:r>
            <a:r>
              <a:rPr lang="en-US" dirty="0"/>
              <a:t> has also been under debate. Handwriting analysis has led scholars to believe that Shakespeare revised parts of </a:t>
            </a:r>
            <a:r>
              <a:rPr lang="en-US" i="1" dirty="0"/>
              <a:t>Sir Thomas More</a:t>
            </a:r>
            <a:r>
              <a:rPr lang="en-US" dirty="0"/>
              <a:t>, but, like </a:t>
            </a:r>
            <a:r>
              <a:rPr lang="en-US" i="1" dirty="0"/>
              <a:t>Edward III</a:t>
            </a:r>
            <a:r>
              <a:rPr lang="en-US" dirty="0"/>
              <a:t>, it is not part of the standard collection of Shakespeare's plays. </a:t>
            </a:r>
          </a:p>
        </p:txBody>
      </p:sp>
    </p:spTree>
    <p:extLst>
      <p:ext uri="{BB962C8B-B14F-4D97-AF65-F5344CB8AC3E}">
        <p14:creationId xmlns:p14="http://schemas.microsoft.com/office/powerpoint/2010/main" val="216555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35E2-247B-4893-A611-1460D220878E}"/>
              </a:ext>
            </a:extLst>
          </p:cNvPr>
          <p:cNvSpPr>
            <a:spLocks noGrp="1"/>
          </p:cNvSpPr>
          <p:nvPr>
            <p:ph type="title"/>
          </p:nvPr>
        </p:nvSpPr>
        <p:spPr/>
        <p:txBody>
          <a:bodyPr/>
          <a:lstStyle/>
          <a:p>
            <a:r>
              <a:rPr lang="en-US" dirty="0"/>
              <a:t>The Globe Theatre</a:t>
            </a:r>
          </a:p>
        </p:txBody>
      </p:sp>
      <p:pic>
        <p:nvPicPr>
          <p:cNvPr id="6" name="Content Placeholder 5" descr="A picture containing text&#10;&#10;Description generated with very high confidence">
            <a:extLst>
              <a:ext uri="{FF2B5EF4-FFF2-40B4-BE49-F238E27FC236}">
                <a16:creationId xmlns:a16="http://schemas.microsoft.com/office/drawing/2014/main" id="{AA3190F3-34E0-4874-9870-FAC180719F87}"/>
              </a:ext>
            </a:extLst>
          </p:cNvPr>
          <p:cNvPicPr>
            <a:picLocks noGrp="1" noChangeAspect="1"/>
          </p:cNvPicPr>
          <p:nvPr>
            <p:ph sz="half" idx="1"/>
          </p:nvPr>
        </p:nvPicPr>
        <p:blipFill>
          <a:blip r:embed="rId2"/>
          <a:stretch>
            <a:fillRect/>
          </a:stretch>
        </p:blipFill>
        <p:spPr>
          <a:xfrm>
            <a:off x="1447800" y="2098019"/>
            <a:ext cx="4487863" cy="3274737"/>
          </a:xfrm>
        </p:spPr>
      </p:pic>
      <p:sp>
        <p:nvSpPr>
          <p:cNvPr id="4" name="Content Placeholder 3">
            <a:extLst>
              <a:ext uri="{FF2B5EF4-FFF2-40B4-BE49-F238E27FC236}">
                <a16:creationId xmlns:a16="http://schemas.microsoft.com/office/drawing/2014/main" id="{10120925-C982-45AD-8334-DB19660AEC60}"/>
              </a:ext>
            </a:extLst>
          </p:cNvPr>
          <p:cNvSpPr>
            <a:spLocks noGrp="1"/>
          </p:cNvSpPr>
          <p:nvPr>
            <p:ph sz="half" idx="2"/>
          </p:nvPr>
        </p:nvSpPr>
        <p:spPr/>
        <p:txBody>
          <a:bodyPr>
            <a:normAutofit fontScale="62500" lnSpcReduction="20000"/>
          </a:bodyPr>
          <a:lstStyle/>
          <a:p>
            <a:r>
              <a:rPr lang="en-US" dirty="0"/>
              <a:t>Shakespeare’s plays were </a:t>
            </a:r>
            <a:r>
              <a:rPr lang="en-US" dirty="0">
                <a:highlight>
                  <a:srgbClr val="00FF00"/>
                </a:highlight>
              </a:rPr>
              <a:t>not meant to be read but performed</a:t>
            </a:r>
            <a:r>
              <a:rPr lang="en-US" dirty="0"/>
              <a:t> (indeed, </a:t>
            </a:r>
            <a:r>
              <a:rPr lang="en-US" dirty="0">
                <a:highlight>
                  <a:srgbClr val="00FF00"/>
                </a:highlight>
              </a:rPr>
              <a:t>his plays were not published until after his death</a:t>
            </a:r>
            <a:r>
              <a:rPr lang="en-US" dirty="0"/>
              <a:t>) </a:t>
            </a:r>
          </a:p>
          <a:p>
            <a:r>
              <a:rPr lang="en-US" dirty="0"/>
              <a:t>The Globe was a playhouse in which many of his plays were seen during the day and </a:t>
            </a:r>
            <a:r>
              <a:rPr lang="en-US" dirty="0">
                <a:highlight>
                  <a:srgbClr val="00FF00"/>
                </a:highlight>
              </a:rPr>
              <a:t>all characters were played by male actors</a:t>
            </a:r>
            <a:r>
              <a:rPr lang="en-US" dirty="0"/>
              <a:t>  (young boys played the women ) </a:t>
            </a:r>
          </a:p>
          <a:p>
            <a:r>
              <a:rPr lang="en-US" dirty="0">
                <a:highlight>
                  <a:srgbClr val="00FF00"/>
                </a:highlight>
              </a:rPr>
              <a:t>Not a “high-class” location </a:t>
            </a:r>
            <a:r>
              <a:rPr lang="en-US" dirty="0"/>
              <a:t>(near peasants  and lower-class neighborhoods) and nobles could “rub shoulders” with the poor while watching the plays </a:t>
            </a:r>
          </a:p>
          <a:p>
            <a:r>
              <a:rPr lang="en-US" dirty="0"/>
              <a:t>The illiterate could enjoy the plays </a:t>
            </a:r>
          </a:p>
          <a:p>
            <a:r>
              <a:rPr lang="en-US" dirty="0">
                <a:highlight>
                  <a:srgbClr val="00FF00"/>
                </a:highlight>
              </a:rPr>
              <a:t>The Lord Chamberlain’s Men </a:t>
            </a:r>
            <a:r>
              <a:rPr lang="en-US" dirty="0"/>
              <a:t>(later the King’s Men) were Shakespeare’s company of actors </a:t>
            </a:r>
          </a:p>
        </p:txBody>
      </p:sp>
    </p:spTree>
    <p:extLst>
      <p:ext uri="{BB962C8B-B14F-4D97-AF65-F5344CB8AC3E}">
        <p14:creationId xmlns:p14="http://schemas.microsoft.com/office/powerpoint/2010/main" val="1082159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ap&#10;&#10;Description generated with very high confidence">
            <a:extLst>
              <a:ext uri="{FF2B5EF4-FFF2-40B4-BE49-F238E27FC236}">
                <a16:creationId xmlns:a16="http://schemas.microsoft.com/office/drawing/2014/main" id="{FB0BB3BC-3E8D-4B2C-A83B-DD67EA8FB436}"/>
              </a:ext>
            </a:extLst>
          </p:cNvPr>
          <p:cNvPicPr>
            <a:picLocks noChangeAspect="1"/>
          </p:cNvPicPr>
          <p:nvPr/>
        </p:nvPicPr>
        <p:blipFill>
          <a:blip r:embed="rId2"/>
          <a:stretch>
            <a:fillRect/>
          </a:stretch>
        </p:blipFill>
        <p:spPr>
          <a:xfrm>
            <a:off x="940777" y="167054"/>
            <a:ext cx="9879600" cy="6066692"/>
          </a:xfrm>
          <a:prstGeom prst="rect">
            <a:avLst/>
          </a:prstGeom>
        </p:spPr>
      </p:pic>
    </p:spTree>
    <p:extLst>
      <p:ext uri="{BB962C8B-B14F-4D97-AF65-F5344CB8AC3E}">
        <p14:creationId xmlns:p14="http://schemas.microsoft.com/office/powerpoint/2010/main" val="327910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C4ED18-8B05-46FD-BC43-3D608A492C5B}"/>
              </a:ext>
            </a:extLst>
          </p:cNvPr>
          <p:cNvSpPr>
            <a:spLocks noGrp="1"/>
          </p:cNvSpPr>
          <p:nvPr>
            <p:ph type="title"/>
          </p:nvPr>
        </p:nvSpPr>
        <p:spPr/>
        <p:txBody>
          <a:bodyPr/>
          <a:lstStyle/>
          <a:p>
            <a:r>
              <a:rPr lang="en-US" dirty="0"/>
              <a:t>The Globe stage</a:t>
            </a:r>
          </a:p>
        </p:txBody>
      </p:sp>
      <p:sp>
        <p:nvSpPr>
          <p:cNvPr id="5" name="Content Placeholder 4">
            <a:extLst>
              <a:ext uri="{FF2B5EF4-FFF2-40B4-BE49-F238E27FC236}">
                <a16:creationId xmlns:a16="http://schemas.microsoft.com/office/drawing/2014/main" id="{CF4B422F-D953-470D-BA55-CFDD93B5FABE}"/>
              </a:ext>
            </a:extLst>
          </p:cNvPr>
          <p:cNvSpPr>
            <a:spLocks noGrp="1"/>
          </p:cNvSpPr>
          <p:nvPr>
            <p:ph idx="1"/>
          </p:nvPr>
        </p:nvSpPr>
        <p:spPr/>
        <p:txBody>
          <a:bodyPr>
            <a:normAutofit fontScale="70000" lnSpcReduction="20000"/>
          </a:bodyPr>
          <a:lstStyle/>
          <a:p>
            <a:pPr marL="0" indent="0">
              <a:buNone/>
            </a:pPr>
            <a:br>
              <a:rPr lang="en-US" dirty="0"/>
            </a:br>
            <a:br>
              <a:rPr lang="en-US" dirty="0"/>
            </a:br>
            <a:r>
              <a:rPr lang="en-US" dirty="0"/>
              <a:t>The stage had two primary parts: 1) The outer stage, which was a rectangular platform projecting into the courtyard, from the back wall. Above it was a thatched roof and hangings but </a:t>
            </a:r>
            <a:r>
              <a:rPr lang="en-US" dirty="0">
                <a:highlight>
                  <a:srgbClr val="00FF00"/>
                </a:highlight>
              </a:rPr>
              <a:t>no front or side curtains</a:t>
            </a:r>
            <a:r>
              <a:rPr lang="en-US" dirty="0"/>
              <a:t>. 2) The inner stage was the recess between two projecting wings at the very back of the outer stage. This stage was used by actors who were in a scene but not directly involved in the immediate action of the play, and it was also used when a scene took place in an inner room. </a:t>
            </a:r>
            <a:br>
              <a:rPr lang="en-US" dirty="0"/>
            </a:br>
            <a:br>
              <a:rPr lang="en-US" dirty="0"/>
            </a:br>
            <a:r>
              <a:rPr lang="en-US" dirty="0"/>
              <a:t>Underneath the floors of the outer and inner stages was a large cellar called "hell", allowing for the dramatic appearance of ghosts. This cellar was probably as big as the two stages combined above it, and it was accessed by two or more trap-doors on the outer stage and one trap door (nicknamed "</a:t>
            </a:r>
            <a:r>
              <a:rPr lang="en-US" dirty="0">
                <a:highlight>
                  <a:srgbClr val="00FF00"/>
                </a:highlight>
              </a:rPr>
              <a:t>the grave trap</a:t>
            </a:r>
            <a:r>
              <a:rPr lang="en-US" dirty="0"/>
              <a:t>") on the inner stage. Actors in "hell" would be encompassed by darkness, with the only light coming from tiny holes in the floor or from the tiring-house stairway at the very back of the cellar. </a:t>
            </a:r>
            <a:br>
              <a:rPr lang="en-US" dirty="0"/>
            </a:br>
            <a:endParaRPr lang="en-US" dirty="0"/>
          </a:p>
        </p:txBody>
      </p:sp>
    </p:spTree>
    <p:extLst>
      <p:ext uri="{BB962C8B-B14F-4D97-AF65-F5344CB8AC3E}">
        <p14:creationId xmlns:p14="http://schemas.microsoft.com/office/powerpoint/2010/main" val="212516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C5C7-0206-412B-8E5A-76577922C919}"/>
              </a:ext>
            </a:extLst>
          </p:cNvPr>
          <p:cNvSpPr>
            <a:spLocks noGrp="1"/>
          </p:cNvSpPr>
          <p:nvPr>
            <p:ph type="title"/>
          </p:nvPr>
        </p:nvSpPr>
        <p:spPr/>
        <p:txBody>
          <a:bodyPr/>
          <a:lstStyle/>
          <a:p>
            <a:r>
              <a:rPr lang="en-US" dirty="0"/>
              <a:t>Looking ahead: 1642 to 1660</a:t>
            </a:r>
          </a:p>
        </p:txBody>
      </p:sp>
      <p:sp>
        <p:nvSpPr>
          <p:cNvPr id="3" name="Content Placeholder 2">
            <a:extLst>
              <a:ext uri="{FF2B5EF4-FFF2-40B4-BE49-F238E27FC236}">
                <a16:creationId xmlns:a16="http://schemas.microsoft.com/office/drawing/2014/main" id="{01A64ADF-B0FA-4807-8ABF-7CF129FDF45A}"/>
              </a:ext>
            </a:extLst>
          </p:cNvPr>
          <p:cNvSpPr>
            <a:spLocks noGrp="1"/>
          </p:cNvSpPr>
          <p:nvPr>
            <p:ph idx="1"/>
          </p:nvPr>
        </p:nvSpPr>
        <p:spPr/>
        <p:txBody>
          <a:bodyPr/>
          <a:lstStyle/>
          <a:p>
            <a:r>
              <a:rPr lang="en-US" dirty="0">
                <a:highlight>
                  <a:srgbClr val="00FF00"/>
                </a:highlight>
              </a:rPr>
              <a:t>Playhouses were closed for two decades </a:t>
            </a:r>
            <a:r>
              <a:rPr lang="en-US" dirty="0"/>
              <a:t>because of the conservative and controlling religious powers of the </a:t>
            </a:r>
            <a:r>
              <a:rPr lang="en-US" dirty="0">
                <a:highlight>
                  <a:srgbClr val="00FF00"/>
                </a:highlight>
              </a:rPr>
              <a:t>Puritans</a:t>
            </a:r>
            <a:r>
              <a:rPr lang="en-US" dirty="0"/>
              <a:t> taking over the political landscape of England </a:t>
            </a:r>
          </a:p>
          <a:p>
            <a:r>
              <a:rPr lang="en-US" dirty="0">
                <a:highlight>
                  <a:srgbClr val="00FF00"/>
                </a:highlight>
              </a:rPr>
              <a:t>Milton’s </a:t>
            </a:r>
            <a:r>
              <a:rPr lang="en-US" i="1" dirty="0">
                <a:highlight>
                  <a:srgbClr val="00FF00"/>
                </a:highlight>
              </a:rPr>
              <a:t>Paradise Lost </a:t>
            </a:r>
            <a:r>
              <a:rPr lang="en-US" dirty="0"/>
              <a:t>(the epic poem our pal Frankenstein’s </a:t>
            </a:r>
            <a:r>
              <a:rPr lang="en-US" dirty="0" err="1"/>
              <a:t>monter</a:t>
            </a:r>
            <a:r>
              <a:rPr lang="en-US" dirty="0"/>
              <a:t> liked to read) </a:t>
            </a:r>
            <a:r>
              <a:rPr lang="en-US" dirty="0">
                <a:highlight>
                  <a:srgbClr val="00FF00"/>
                </a:highlight>
              </a:rPr>
              <a:t>was largely an allusion to the civil war between Charles I (King James’ son) and the Parliament </a:t>
            </a:r>
          </a:p>
          <a:p>
            <a:r>
              <a:rPr lang="en-US" dirty="0">
                <a:highlight>
                  <a:srgbClr val="00FF00"/>
                </a:highlight>
              </a:rPr>
              <a:t>Charles II </a:t>
            </a:r>
            <a:r>
              <a:rPr lang="en-US" dirty="0"/>
              <a:t>being “restored” to the throne in 1660, </a:t>
            </a:r>
            <a:r>
              <a:rPr lang="en-US" dirty="0">
                <a:highlight>
                  <a:srgbClr val="00FF00"/>
                </a:highlight>
              </a:rPr>
              <a:t>brought theater back to England </a:t>
            </a:r>
            <a:r>
              <a:rPr lang="en-US" dirty="0"/>
              <a:t>(and </a:t>
            </a:r>
            <a:r>
              <a:rPr lang="en-US" dirty="0">
                <a:highlight>
                  <a:srgbClr val="00FF00"/>
                </a:highlight>
              </a:rPr>
              <a:t>women were then allowed to act on stage</a:t>
            </a:r>
            <a:r>
              <a:rPr lang="en-US" dirty="0"/>
              <a:t>) </a:t>
            </a:r>
          </a:p>
        </p:txBody>
      </p:sp>
    </p:spTree>
    <p:extLst>
      <p:ext uri="{BB962C8B-B14F-4D97-AF65-F5344CB8AC3E}">
        <p14:creationId xmlns:p14="http://schemas.microsoft.com/office/powerpoint/2010/main" val="290949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AEAA-3631-45AF-A943-5DFF9D9C5167}"/>
              </a:ext>
            </a:extLst>
          </p:cNvPr>
          <p:cNvSpPr>
            <a:spLocks noGrp="1"/>
          </p:cNvSpPr>
          <p:nvPr>
            <p:ph type="title"/>
          </p:nvPr>
        </p:nvSpPr>
        <p:spPr/>
        <p:txBody>
          <a:bodyPr/>
          <a:lstStyle/>
          <a:p>
            <a:r>
              <a:rPr lang="en-US" dirty="0"/>
              <a:t>Elizabethan era fashion</a:t>
            </a:r>
          </a:p>
        </p:txBody>
      </p:sp>
      <p:pic>
        <p:nvPicPr>
          <p:cNvPr id="5" name="Content Placeholder 4" descr="A group of people posing for the camera&#10;&#10;Description generated with very high confidence">
            <a:extLst>
              <a:ext uri="{FF2B5EF4-FFF2-40B4-BE49-F238E27FC236}">
                <a16:creationId xmlns:a16="http://schemas.microsoft.com/office/drawing/2014/main" id="{6ADF3E1E-8288-4855-B451-EF085CEE6FB7}"/>
              </a:ext>
            </a:extLst>
          </p:cNvPr>
          <p:cNvPicPr>
            <a:picLocks noGrp="1" noChangeAspect="1"/>
          </p:cNvPicPr>
          <p:nvPr>
            <p:ph idx="1"/>
          </p:nvPr>
        </p:nvPicPr>
        <p:blipFill>
          <a:blip r:embed="rId2"/>
          <a:stretch>
            <a:fillRect/>
          </a:stretch>
        </p:blipFill>
        <p:spPr>
          <a:xfrm>
            <a:off x="2927838" y="2198555"/>
            <a:ext cx="5846978" cy="3437314"/>
          </a:xfrm>
        </p:spPr>
      </p:pic>
    </p:spTree>
    <p:extLst>
      <p:ext uri="{BB962C8B-B14F-4D97-AF65-F5344CB8AC3E}">
        <p14:creationId xmlns:p14="http://schemas.microsoft.com/office/powerpoint/2010/main" val="3936257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B9C-BD74-4928-9B61-31AA157E5133}"/>
              </a:ext>
            </a:extLst>
          </p:cNvPr>
          <p:cNvSpPr>
            <a:spLocks noGrp="1"/>
          </p:cNvSpPr>
          <p:nvPr>
            <p:ph type="title"/>
          </p:nvPr>
        </p:nvSpPr>
        <p:spPr>
          <a:xfrm>
            <a:off x="1451579" y="804520"/>
            <a:ext cx="9291215" cy="597418"/>
          </a:xfrm>
        </p:spPr>
        <p:txBody>
          <a:bodyPr/>
          <a:lstStyle/>
          <a:p>
            <a:r>
              <a:rPr lang="en-US" dirty="0"/>
              <a:t>Language from Shakespeare’s era</a:t>
            </a:r>
          </a:p>
        </p:txBody>
      </p:sp>
      <p:sp>
        <p:nvSpPr>
          <p:cNvPr id="5" name="Rectangle 2">
            <a:extLst>
              <a:ext uri="{FF2B5EF4-FFF2-40B4-BE49-F238E27FC236}">
                <a16:creationId xmlns:a16="http://schemas.microsoft.com/office/drawing/2014/main" id="{6DAF861B-6855-4B42-B6DE-1B934A86CCA8}"/>
              </a:ext>
            </a:extLst>
          </p:cNvPr>
          <p:cNvSpPr>
            <a:spLocks noGrp="1" noChangeArrowheads="1"/>
          </p:cNvSpPr>
          <p:nvPr>
            <p:ph idx="1"/>
          </p:nvPr>
        </p:nvSpPr>
        <p:spPr bwMode="auto">
          <a:xfrm>
            <a:off x="1449206" y="1294217"/>
            <a:ext cx="887775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990000"/>
                </a:solidFill>
                <a:effectLst/>
                <a:latin typeface="Arial" panose="020B0604020202020204" pitchFamily="34" charset="0"/>
              </a:rPr>
              <a:t>Your use of old fashioned words should make you sound old fashioned, not ignorant. Notice these usages. </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highlight>
                  <a:srgbClr val="00FF00"/>
                </a:highlight>
                <a:latin typeface="Arial" panose="020B0604020202020204" pitchFamily="34" charset="0"/>
              </a:rPr>
              <a:t>Wherefore</a:t>
            </a:r>
            <a:r>
              <a:rPr kumimoji="0" lang="en-US" altLang="en-US" sz="1400" b="0" i="0" u="none" strike="noStrike" cap="none" normalizeH="0" baseline="0" dirty="0">
                <a:ln>
                  <a:noFill/>
                </a:ln>
                <a:solidFill>
                  <a:schemeClr val="tx1"/>
                </a:solidFill>
                <a:effectLst/>
                <a:highlight>
                  <a:srgbClr val="00FF00"/>
                </a:highlight>
                <a:latin typeface="Arial" panose="020B0604020202020204" pitchFamily="34" charset="0"/>
              </a:rPr>
              <a:t> means </a:t>
            </a:r>
            <a:r>
              <a:rPr kumimoji="0" lang="en-US" altLang="en-US" sz="1400" b="0" i="1" u="none" strike="noStrike" cap="none" normalizeH="0" baseline="0" dirty="0">
                <a:ln>
                  <a:noFill/>
                </a:ln>
                <a:solidFill>
                  <a:schemeClr val="tx1"/>
                </a:solidFill>
                <a:effectLst/>
                <a:highlight>
                  <a:srgbClr val="00FF00"/>
                </a:highlight>
                <a:latin typeface="Arial" panose="020B0604020202020204" pitchFamily="34" charset="0"/>
              </a:rPr>
              <a:t>Why</a:t>
            </a:r>
            <a:r>
              <a:rPr kumimoji="0" lang="en-US" altLang="en-US" sz="14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err="1">
                <a:ln>
                  <a:noFill/>
                </a:ln>
                <a:solidFill>
                  <a:schemeClr val="tx1"/>
                </a:solidFill>
                <a:effectLst/>
                <a:latin typeface="Arial" panose="020B0604020202020204" pitchFamily="34" charset="0"/>
              </a:rPr>
              <a:t>Whyfor</a:t>
            </a:r>
            <a:r>
              <a:rPr kumimoji="0" lang="en-US" altLang="en-US" sz="1400" b="0" i="0" u="none" strike="noStrike" cap="none" normalizeH="0" baseline="0" dirty="0">
                <a:ln>
                  <a:noFill/>
                </a:ln>
                <a:solidFill>
                  <a:schemeClr val="tx1"/>
                </a:solidFill>
                <a:effectLst/>
                <a:latin typeface="Arial" panose="020B0604020202020204" pitchFamily="34" charset="0"/>
              </a:rPr>
              <a:t>' is a made up word. Use wherefore when you mean "why", and where when you mean "where". </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(Juliet did not say "</a:t>
            </a:r>
            <a:r>
              <a:rPr kumimoji="0" lang="en-US" altLang="en-US" sz="1400" b="0" i="0" u="none" strike="noStrike" cap="none" normalizeH="0" baseline="0" dirty="0" err="1">
                <a:ln>
                  <a:noFill/>
                </a:ln>
                <a:solidFill>
                  <a:schemeClr val="tx1"/>
                </a:solidFill>
                <a:effectLst/>
                <a:latin typeface="Arial" panose="020B0604020202020204" pitchFamily="34" charset="0"/>
              </a:rPr>
              <a:t>Whyfor</a:t>
            </a:r>
            <a:r>
              <a:rPr kumimoji="0" lang="en-US" altLang="en-US" sz="1400" b="0" i="0" u="none" strike="noStrike" cap="none" normalizeH="0" baseline="0" dirty="0">
                <a:ln>
                  <a:noFill/>
                </a:ln>
                <a:solidFill>
                  <a:schemeClr val="tx1"/>
                </a:solidFill>
                <a:effectLst/>
                <a:latin typeface="Arial" panose="020B0604020202020204" pitchFamily="34" charset="0"/>
              </a:rPr>
              <a:t> art thou Romeo?") </a:t>
            </a: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highlight>
                  <a:srgbClr val="00FF00"/>
                </a:highlight>
                <a:latin typeface="Arial" panose="020B0604020202020204" pitchFamily="34" charset="0"/>
              </a:rPr>
              <a:t>Mayhap</a:t>
            </a:r>
            <a:r>
              <a:rPr kumimoji="0" lang="en-US" altLang="en-US" sz="1400" b="0" i="0" u="none" strike="noStrike" cap="none" normalizeH="0" baseline="0" dirty="0">
                <a:ln>
                  <a:noFill/>
                </a:ln>
                <a:solidFill>
                  <a:schemeClr val="tx1"/>
                </a:solidFill>
                <a:effectLst/>
                <a:highlight>
                  <a:srgbClr val="00FF00"/>
                </a:highlight>
                <a:latin typeface="Arial" panose="020B0604020202020204" pitchFamily="34" charset="0"/>
              </a:rPr>
              <a:t> is 'singular.'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Don't say '</a:t>
            </a:r>
            <a:r>
              <a:rPr kumimoji="0" lang="en-US" altLang="en-US" sz="1400" b="0" i="0" u="none" strike="noStrike" cap="none" normalizeH="0" baseline="0" dirty="0" err="1">
                <a:ln>
                  <a:noFill/>
                </a:ln>
                <a:solidFill>
                  <a:schemeClr val="tx1"/>
                </a:solidFill>
                <a:effectLst/>
                <a:latin typeface="Arial" panose="020B0604020202020204" pitchFamily="34" charset="0"/>
              </a:rPr>
              <a:t>mayhaps</a:t>
            </a:r>
            <a:r>
              <a:rPr kumimoji="0" lang="en-US" altLang="en-US" sz="1400" b="0" i="0" u="none" strike="noStrike" cap="none" normalizeH="0" baseline="0" dirty="0">
                <a:ln>
                  <a:noFill/>
                </a:ln>
                <a:solidFill>
                  <a:schemeClr val="tx1"/>
                </a:solidFill>
                <a:effectLst/>
                <a:latin typeface="Arial" panose="020B0604020202020204" pitchFamily="34" charset="0"/>
              </a:rPr>
              <a:t>.' </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(You're thinking of 'perhaps.') To avoid confusion, try 'belike'. </a:t>
            </a: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highlight>
                  <a:srgbClr val="00FF00"/>
                </a:highlight>
                <a:latin typeface="Arial" panose="020B0604020202020204" pitchFamily="34" charset="0"/>
              </a:rPr>
              <a:t>Stay</a:t>
            </a:r>
            <a:r>
              <a:rPr kumimoji="0" lang="en-US" altLang="en-US" sz="1400" b="0" i="0" u="none" strike="noStrike" cap="none" normalizeH="0" baseline="0" dirty="0">
                <a:ln>
                  <a:noFill/>
                </a:ln>
                <a:solidFill>
                  <a:schemeClr val="tx1"/>
                </a:solidFill>
                <a:effectLst/>
                <a:highlight>
                  <a:srgbClr val="00FF00"/>
                </a:highlight>
                <a:latin typeface="Arial" panose="020B0604020202020204" pitchFamily="34" charset="0"/>
              </a:rPr>
              <a:t> means "to wait".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If you mean to say that someone is waiting for you, and you are late (or whatever), </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Say: I am stayed for. </a:t>
            </a: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err="1">
                <a:ln>
                  <a:noFill/>
                </a:ln>
                <a:solidFill>
                  <a:schemeClr val="tx1"/>
                </a:solidFill>
                <a:effectLst/>
                <a:highlight>
                  <a:srgbClr val="00FF00"/>
                </a:highlight>
                <a:latin typeface="Arial" panose="020B0604020202020204" pitchFamily="34" charset="0"/>
              </a:rPr>
              <a:t>Ta'en</a:t>
            </a:r>
            <a:r>
              <a:rPr kumimoji="0" lang="en-US" altLang="en-US" sz="1400" b="0" i="0" u="none" strike="noStrike" cap="none" normalizeH="0" baseline="0" dirty="0">
                <a:ln>
                  <a:noFill/>
                </a:ln>
                <a:solidFill>
                  <a:schemeClr val="tx1"/>
                </a:solidFill>
                <a:effectLst/>
                <a:highlight>
                  <a:srgbClr val="00FF00"/>
                </a:highlight>
                <a:latin typeface="Arial" panose="020B0604020202020204" pitchFamily="34" charset="0"/>
              </a:rPr>
              <a:t> is short for taken</a:t>
            </a:r>
            <a:r>
              <a:rPr kumimoji="0" lang="en-US" altLang="en-US" sz="14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Use </a:t>
            </a:r>
            <a:r>
              <a:rPr kumimoji="0" lang="en-US" altLang="en-US" sz="1400" b="0" i="0" u="none" strike="noStrike" cap="none" normalizeH="0" baseline="0" dirty="0" err="1">
                <a:ln>
                  <a:noFill/>
                </a:ln>
                <a:solidFill>
                  <a:schemeClr val="tx1"/>
                </a:solidFill>
                <a:effectLst/>
                <a:latin typeface="Arial" panose="020B0604020202020204" pitchFamily="34" charset="0"/>
              </a:rPr>
              <a:t>ta'en</a:t>
            </a:r>
            <a:r>
              <a:rPr kumimoji="0" lang="en-US" altLang="en-US" sz="1400" b="0" i="0" u="none" strike="noStrike" cap="none" normalizeH="0" baseline="0" dirty="0">
                <a:ln>
                  <a:noFill/>
                </a:ln>
                <a:solidFill>
                  <a:schemeClr val="tx1"/>
                </a:solidFill>
                <a:effectLst/>
                <a:latin typeface="Arial" panose="020B0604020202020204" pitchFamily="34" charset="0"/>
              </a:rPr>
              <a:t> for to mean "mistaken for". As in: </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I fear thou hast </a:t>
            </a:r>
            <a:r>
              <a:rPr kumimoji="0" lang="en-US" altLang="en-US" sz="1400" b="0" i="0" u="none" strike="noStrike" cap="none" normalizeH="0" baseline="0" dirty="0" err="1">
                <a:ln>
                  <a:noFill/>
                </a:ln>
                <a:solidFill>
                  <a:schemeClr val="tx1"/>
                </a:solidFill>
                <a:effectLst/>
                <a:latin typeface="Arial" panose="020B0604020202020204" pitchFamily="34" charset="0"/>
              </a:rPr>
              <a:t>ta'en</a:t>
            </a:r>
            <a:r>
              <a:rPr kumimoji="0" lang="en-US" altLang="en-US" sz="1400" b="0" i="0" u="none" strike="noStrike" cap="none" normalizeH="0" baseline="0" dirty="0">
                <a:ln>
                  <a:noFill/>
                </a:ln>
                <a:solidFill>
                  <a:schemeClr val="tx1"/>
                </a:solidFill>
                <a:effectLst/>
                <a:latin typeface="Arial" panose="020B0604020202020204" pitchFamily="34" charset="0"/>
              </a:rPr>
              <a:t> me for someone else. </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My brother is oft </a:t>
            </a:r>
            <a:r>
              <a:rPr kumimoji="0" lang="en-US" altLang="en-US" sz="1400" b="0" i="0" u="none" strike="noStrike" cap="none" normalizeH="0" baseline="0" dirty="0" err="1">
                <a:ln>
                  <a:noFill/>
                </a:ln>
                <a:solidFill>
                  <a:schemeClr val="tx1"/>
                </a:solidFill>
                <a:effectLst/>
                <a:latin typeface="Arial" panose="020B0604020202020204" pitchFamily="34" charset="0"/>
              </a:rPr>
              <a:t>ta'en</a:t>
            </a:r>
            <a:r>
              <a:rPr kumimoji="0" lang="en-US" altLang="en-US" sz="1400" b="0" i="0" u="none" strike="noStrike" cap="none" normalizeH="0" baseline="0" dirty="0">
                <a:ln>
                  <a:noFill/>
                </a:ln>
                <a:solidFill>
                  <a:schemeClr val="tx1"/>
                </a:solidFill>
                <a:effectLst/>
                <a:latin typeface="Arial" panose="020B0604020202020204" pitchFamily="34" charset="0"/>
              </a:rPr>
              <a:t> for me and I for him.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086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E174-6BA3-4E28-AE1D-F6BCE7049231}"/>
              </a:ext>
            </a:extLst>
          </p:cNvPr>
          <p:cNvSpPr>
            <a:spLocks noGrp="1"/>
          </p:cNvSpPr>
          <p:nvPr>
            <p:ph type="title"/>
          </p:nvPr>
        </p:nvSpPr>
        <p:spPr>
          <a:xfrm>
            <a:off x="1451579" y="127511"/>
            <a:ext cx="9291215" cy="1049235"/>
          </a:xfrm>
        </p:spPr>
        <p:txBody>
          <a:bodyPr/>
          <a:lstStyle/>
          <a:p>
            <a:r>
              <a:rPr lang="en-US" dirty="0"/>
              <a:t>Language in Elizabethan England </a:t>
            </a:r>
          </a:p>
        </p:txBody>
      </p:sp>
      <p:graphicFrame>
        <p:nvGraphicFramePr>
          <p:cNvPr id="6" name="Content Placeholder 5">
            <a:extLst>
              <a:ext uri="{FF2B5EF4-FFF2-40B4-BE49-F238E27FC236}">
                <a16:creationId xmlns:a16="http://schemas.microsoft.com/office/drawing/2014/main" id="{FEE91AE2-32B4-4B06-A34C-CAF51314BF49}"/>
              </a:ext>
            </a:extLst>
          </p:cNvPr>
          <p:cNvGraphicFramePr>
            <a:graphicFrameLocks noGrp="1"/>
          </p:cNvGraphicFramePr>
          <p:nvPr>
            <p:ph idx="1"/>
            <p:extLst>
              <p:ext uri="{D42A27DB-BD31-4B8C-83A1-F6EECF244321}">
                <p14:modId xmlns:p14="http://schemas.microsoft.com/office/powerpoint/2010/main" val="3127379778"/>
              </p:ext>
            </p:extLst>
          </p:nvPr>
        </p:nvGraphicFramePr>
        <p:xfrm>
          <a:off x="1688123" y="1319609"/>
          <a:ext cx="8975540" cy="3702899"/>
        </p:xfrm>
        <a:graphic>
          <a:graphicData uri="http://schemas.openxmlformats.org/drawingml/2006/table">
            <a:tbl>
              <a:tblPr/>
              <a:tblGrid>
                <a:gridCol w="2127738">
                  <a:extLst>
                    <a:ext uri="{9D8B030D-6E8A-4147-A177-3AD203B41FA5}">
                      <a16:colId xmlns:a16="http://schemas.microsoft.com/office/drawing/2014/main" val="1226271149"/>
                    </a:ext>
                  </a:extLst>
                </a:gridCol>
                <a:gridCol w="6847802">
                  <a:extLst>
                    <a:ext uri="{9D8B030D-6E8A-4147-A177-3AD203B41FA5}">
                      <a16:colId xmlns:a16="http://schemas.microsoft.com/office/drawing/2014/main" val="1881151144"/>
                    </a:ext>
                  </a:extLst>
                </a:gridCol>
              </a:tblGrid>
              <a:tr h="160918">
                <a:tc>
                  <a:txBody>
                    <a:bodyPr/>
                    <a:lstStyle/>
                    <a:p>
                      <a:pPr algn="l"/>
                      <a:r>
                        <a:rPr lang="en-US" sz="1200" b="1"/>
                        <a:t>Instead Of... </a:t>
                      </a:r>
                      <a:endParaRPr lang="en-US" sz="1200"/>
                    </a:p>
                  </a:txBody>
                  <a:tcPr marL="39651" marR="39651" marT="19826" marB="19826" anchor="ctr">
                    <a:lnL>
                      <a:noFill/>
                    </a:lnL>
                    <a:lnR>
                      <a:noFill/>
                    </a:lnR>
                    <a:lnT>
                      <a:noFill/>
                    </a:lnT>
                    <a:lnB>
                      <a:noFill/>
                    </a:lnB>
                  </a:tcPr>
                </a:tc>
                <a:tc>
                  <a:txBody>
                    <a:bodyPr/>
                    <a:lstStyle/>
                    <a:p>
                      <a:pPr algn="l"/>
                      <a:r>
                        <a:rPr lang="en-US" sz="1200" b="1"/>
                        <a:t>Say...</a:t>
                      </a:r>
                      <a:endParaRPr lang="en-US" sz="1200"/>
                    </a:p>
                  </a:txBody>
                  <a:tcPr marL="39651" marR="39651" marT="19826" marB="19826" anchor="ctr">
                    <a:lnL>
                      <a:noFill/>
                    </a:lnL>
                    <a:lnR>
                      <a:noFill/>
                    </a:lnR>
                    <a:lnT>
                      <a:noFill/>
                    </a:lnT>
                    <a:lnB>
                      <a:noFill/>
                    </a:lnB>
                  </a:tcPr>
                </a:tc>
                <a:extLst>
                  <a:ext uri="{0D108BD9-81ED-4DB2-BD59-A6C34878D82A}">
                    <a16:rowId xmlns:a16="http://schemas.microsoft.com/office/drawing/2014/main" val="2669057773"/>
                  </a:ext>
                </a:extLst>
              </a:tr>
              <a:tr h="276065">
                <a:tc>
                  <a:txBody>
                    <a:bodyPr/>
                    <a:lstStyle/>
                    <a:p>
                      <a:r>
                        <a:rPr lang="en-US" sz="1200"/>
                        <a:t>Okay </a:t>
                      </a:r>
                    </a:p>
                  </a:txBody>
                  <a:tcPr marL="39651" marR="39651" marT="19826" marB="19826" anchor="ctr">
                    <a:lnL>
                      <a:noFill/>
                    </a:lnL>
                    <a:lnR>
                      <a:noFill/>
                    </a:lnR>
                    <a:lnT>
                      <a:noFill/>
                    </a:lnT>
                    <a:lnB>
                      <a:noFill/>
                    </a:lnB>
                  </a:tcPr>
                </a:tc>
                <a:tc>
                  <a:txBody>
                    <a:bodyPr/>
                    <a:lstStyle/>
                    <a:p>
                      <a:r>
                        <a:rPr lang="en-US" sz="1200"/>
                        <a:t>Very well, 'Tis done, As you will, Marry shall I</a:t>
                      </a:r>
                    </a:p>
                  </a:txBody>
                  <a:tcPr marL="39651" marR="39651" marT="19826" marB="19826" anchor="ctr">
                    <a:lnL>
                      <a:noFill/>
                    </a:lnL>
                    <a:lnR>
                      <a:noFill/>
                    </a:lnR>
                    <a:lnT>
                      <a:noFill/>
                    </a:lnT>
                    <a:lnB>
                      <a:noFill/>
                    </a:lnB>
                  </a:tcPr>
                </a:tc>
                <a:extLst>
                  <a:ext uri="{0D108BD9-81ED-4DB2-BD59-A6C34878D82A}">
                    <a16:rowId xmlns:a16="http://schemas.microsoft.com/office/drawing/2014/main" val="2720807656"/>
                  </a:ext>
                </a:extLst>
              </a:tr>
              <a:tr h="394791">
                <a:tc>
                  <a:txBody>
                    <a:bodyPr/>
                    <a:lstStyle/>
                    <a:p>
                      <a:r>
                        <a:rPr lang="en-US" sz="1200"/>
                        <a:t>Wow! </a:t>
                      </a:r>
                    </a:p>
                  </a:txBody>
                  <a:tcPr marL="39651" marR="39651" marT="19826" marB="19826" anchor="ctr">
                    <a:lnL>
                      <a:noFill/>
                    </a:lnL>
                    <a:lnR>
                      <a:noFill/>
                    </a:lnR>
                    <a:lnT>
                      <a:noFill/>
                    </a:lnT>
                    <a:lnB>
                      <a:noFill/>
                    </a:lnB>
                  </a:tcPr>
                </a:tc>
                <a:tc>
                  <a:txBody>
                    <a:bodyPr/>
                    <a:lstStyle/>
                    <a:p>
                      <a:r>
                        <a:rPr lang="en-US" sz="1200"/>
                        <a:t>Marry! 'Zounds (God's wounds, pron: ZOONDS) I'faith! Hey-ho! God's Death! What ho!</a:t>
                      </a:r>
                    </a:p>
                  </a:txBody>
                  <a:tcPr marL="39651" marR="39651" marT="19826" marB="19826" anchor="ctr">
                    <a:lnL>
                      <a:noFill/>
                    </a:lnL>
                    <a:lnR>
                      <a:noFill/>
                    </a:lnR>
                    <a:lnT>
                      <a:noFill/>
                    </a:lnT>
                    <a:lnB>
                      <a:noFill/>
                    </a:lnB>
                  </a:tcPr>
                </a:tc>
                <a:extLst>
                  <a:ext uri="{0D108BD9-81ED-4DB2-BD59-A6C34878D82A}">
                    <a16:rowId xmlns:a16="http://schemas.microsoft.com/office/drawing/2014/main" val="12967048"/>
                  </a:ext>
                </a:extLst>
              </a:tr>
              <a:tr h="276065">
                <a:tc>
                  <a:txBody>
                    <a:bodyPr/>
                    <a:lstStyle/>
                    <a:p>
                      <a:r>
                        <a:rPr lang="en-US" sz="1200"/>
                        <a:t>Excuse me </a:t>
                      </a:r>
                    </a:p>
                  </a:txBody>
                  <a:tcPr marL="39651" marR="39651" marT="19826" marB="19826" anchor="ctr">
                    <a:lnL>
                      <a:noFill/>
                    </a:lnL>
                    <a:lnR>
                      <a:noFill/>
                    </a:lnR>
                    <a:lnT>
                      <a:noFill/>
                    </a:lnT>
                    <a:lnB>
                      <a:noFill/>
                    </a:lnB>
                  </a:tcPr>
                </a:tc>
                <a:tc>
                  <a:txBody>
                    <a:bodyPr/>
                    <a:lstStyle/>
                    <a:p>
                      <a:r>
                        <a:rPr lang="en-US" sz="1200"/>
                        <a:t>Forgive me, Pray pardon, I crave your forgiveness, By your leave</a:t>
                      </a:r>
                    </a:p>
                  </a:txBody>
                  <a:tcPr marL="39651" marR="39651" marT="19826" marB="19826" anchor="ctr">
                    <a:lnL>
                      <a:noFill/>
                    </a:lnL>
                    <a:lnR>
                      <a:noFill/>
                    </a:lnR>
                    <a:lnT>
                      <a:noFill/>
                    </a:lnT>
                    <a:lnB>
                      <a:noFill/>
                    </a:lnB>
                  </a:tcPr>
                </a:tc>
                <a:extLst>
                  <a:ext uri="{0D108BD9-81ED-4DB2-BD59-A6C34878D82A}">
                    <a16:rowId xmlns:a16="http://schemas.microsoft.com/office/drawing/2014/main" val="922439596"/>
                  </a:ext>
                </a:extLst>
              </a:tr>
              <a:tr h="394791">
                <a:tc>
                  <a:txBody>
                    <a:bodyPr/>
                    <a:lstStyle/>
                    <a:p>
                      <a:r>
                        <a:rPr lang="en-US" sz="1200"/>
                        <a:t>Please </a:t>
                      </a:r>
                    </a:p>
                  </a:txBody>
                  <a:tcPr marL="39651" marR="39651" marT="19826" marB="19826" anchor="ctr">
                    <a:lnL>
                      <a:noFill/>
                    </a:lnL>
                    <a:lnR>
                      <a:noFill/>
                    </a:lnR>
                    <a:lnT>
                      <a:noFill/>
                    </a:lnT>
                    <a:lnB>
                      <a:noFill/>
                    </a:lnB>
                  </a:tcPr>
                </a:tc>
                <a:tc>
                  <a:txBody>
                    <a:bodyPr/>
                    <a:lstStyle/>
                    <a:p>
                      <a:r>
                        <a:rPr lang="en-US" sz="1200"/>
                        <a:t>Prithee (I pray thee), If you please, An thou likest, An it please you, By your leave, An thou wilt, An you will</a:t>
                      </a:r>
                    </a:p>
                  </a:txBody>
                  <a:tcPr marL="39651" marR="39651" marT="19826" marB="19826" anchor="ctr">
                    <a:lnL>
                      <a:noFill/>
                    </a:lnL>
                    <a:lnR>
                      <a:noFill/>
                    </a:lnR>
                    <a:lnT>
                      <a:noFill/>
                    </a:lnT>
                    <a:lnB>
                      <a:noFill/>
                    </a:lnB>
                  </a:tcPr>
                </a:tc>
                <a:extLst>
                  <a:ext uri="{0D108BD9-81ED-4DB2-BD59-A6C34878D82A}">
                    <a16:rowId xmlns:a16="http://schemas.microsoft.com/office/drawing/2014/main" val="2784053427"/>
                  </a:ext>
                </a:extLst>
              </a:tr>
              <a:tr h="276065">
                <a:tc>
                  <a:txBody>
                    <a:bodyPr/>
                    <a:lstStyle/>
                    <a:p>
                      <a:r>
                        <a:rPr lang="en-US" sz="1200"/>
                        <a:t>Thank you </a:t>
                      </a:r>
                    </a:p>
                  </a:txBody>
                  <a:tcPr marL="39651" marR="39651" marT="19826" marB="19826" anchor="ctr">
                    <a:lnL>
                      <a:noFill/>
                    </a:lnL>
                    <a:lnR>
                      <a:noFill/>
                    </a:lnR>
                    <a:lnT>
                      <a:noFill/>
                    </a:lnT>
                    <a:lnB>
                      <a:noFill/>
                    </a:lnB>
                  </a:tcPr>
                </a:tc>
                <a:tc>
                  <a:txBody>
                    <a:bodyPr/>
                    <a:lstStyle/>
                    <a:p>
                      <a:r>
                        <a:rPr lang="en-US" sz="1200"/>
                        <a:t>Gramercy, I thank thee, My thanks, God reward thee</a:t>
                      </a:r>
                    </a:p>
                  </a:txBody>
                  <a:tcPr marL="39651" marR="39651" marT="19826" marB="19826" anchor="ctr">
                    <a:lnL>
                      <a:noFill/>
                    </a:lnL>
                    <a:lnR>
                      <a:noFill/>
                    </a:lnR>
                    <a:lnT>
                      <a:noFill/>
                    </a:lnT>
                    <a:lnB>
                      <a:noFill/>
                    </a:lnB>
                  </a:tcPr>
                </a:tc>
                <a:extLst>
                  <a:ext uri="{0D108BD9-81ED-4DB2-BD59-A6C34878D82A}">
                    <a16:rowId xmlns:a16="http://schemas.microsoft.com/office/drawing/2014/main" val="1136307650"/>
                  </a:ext>
                </a:extLst>
              </a:tr>
              <a:tr h="160918">
                <a:tc>
                  <a:txBody>
                    <a:bodyPr/>
                    <a:lstStyle/>
                    <a:p>
                      <a:r>
                        <a:rPr lang="en-US" sz="1200"/>
                        <a:t>Gesundheit! </a:t>
                      </a:r>
                    </a:p>
                  </a:txBody>
                  <a:tcPr marL="39651" marR="39651" marT="19826" marB="19826" anchor="ctr">
                    <a:lnL>
                      <a:noFill/>
                    </a:lnL>
                    <a:lnR>
                      <a:noFill/>
                    </a:lnR>
                    <a:lnT>
                      <a:noFill/>
                    </a:lnT>
                    <a:lnB>
                      <a:noFill/>
                    </a:lnB>
                  </a:tcPr>
                </a:tc>
                <a:tc>
                  <a:txBody>
                    <a:bodyPr/>
                    <a:lstStyle/>
                    <a:p>
                      <a:r>
                        <a:rPr lang="en-US" sz="1200"/>
                        <a:t>God Save You!</a:t>
                      </a:r>
                    </a:p>
                  </a:txBody>
                  <a:tcPr marL="39651" marR="39651" marT="19826" marB="19826" anchor="ctr">
                    <a:lnL>
                      <a:noFill/>
                    </a:lnL>
                    <a:lnR>
                      <a:noFill/>
                    </a:lnR>
                    <a:lnT>
                      <a:noFill/>
                    </a:lnT>
                    <a:lnB>
                      <a:noFill/>
                    </a:lnB>
                  </a:tcPr>
                </a:tc>
                <a:extLst>
                  <a:ext uri="{0D108BD9-81ED-4DB2-BD59-A6C34878D82A}">
                    <a16:rowId xmlns:a16="http://schemas.microsoft.com/office/drawing/2014/main" val="935500101"/>
                  </a:ext>
                </a:extLst>
              </a:tr>
              <a:tr h="160918">
                <a:tc>
                  <a:txBody>
                    <a:bodyPr/>
                    <a:lstStyle/>
                    <a:p>
                      <a:r>
                        <a:rPr lang="en-US" sz="1200"/>
                        <a:t>Air head </a:t>
                      </a:r>
                    </a:p>
                  </a:txBody>
                  <a:tcPr marL="39651" marR="39651" marT="19826" marB="19826" anchor="ctr">
                    <a:lnL>
                      <a:noFill/>
                    </a:lnL>
                    <a:lnR>
                      <a:noFill/>
                    </a:lnR>
                    <a:lnT>
                      <a:noFill/>
                    </a:lnT>
                    <a:lnB>
                      <a:noFill/>
                    </a:lnB>
                  </a:tcPr>
                </a:tc>
                <a:tc>
                  <a:txBody>
                    <a:bodyPr/>
                    <a:lstStyle/>
                    <a:p>
                      <a:r>
                        <a:rPr lang="en-US" sz="1200"/>
                        <a:t>Lightminded, Airling</a:t>
                      </a:r>
                    </a:p>
                  </a:txBody>
                  <a:tcPr marL="39651" marR="39651" marT="19826" marB="19826" anchor="ctr">
                    <a:lnL>
                      <a:noFill/>
                    </a:lnL>
                    <a:lnR>
                      <a:noFill/>
                    </a:lnR>
                    <a:lnT>
                      <a:noFill/>
                    </a:lnT>
                    <a:lnB>
                      <a:noFill/>
                    </a:lnB>
                  </a:tcPr>
                </a:tc>
                <a:extLst>
                  <a:ext uri="{0D108BD9-81ED-4DB2-BD59-A6C34878D82A}">
                    <a16:rowId xmlns:a16="http://schemas.microsoft.com/office/drawing/2014/main" val="1872102954"/>
                  </a:ext>
                </a:extLst>
              </a:tr>
              <a:tr h="276065">
                <a:tc>
                  <a:txBody>
                    <a:bodyPr/>
                    <a:lstStyle/>
                    <a:p>
                      <a:r>
                        <a:rPr lang="en-US" sz="1200"/>
                        <a:t>Bottom line </a:t>
                      </a:r>
                    </a:p>
                  </a:txBody>
                  <a:tcPr marL="39651" marR="39651" marT="19826" marB="19826" anchor="ctr">
                    <a:lnL>
                      <a:noFill/>
                    </a:lnL>
                    <a:lnR>
                      <a:noFill/>
                    </a:lnR>
                    <a:lnT>
                      <a:noFill/>
                    </a:lnT>
                    <a:lnB>
                      <a:noFill/>
                    </a:lnB>
                  </a:tcPr>
                </a:tc>
                <a:tc>
                  <a:txBody>
                    <a:bodyPr/>
                    <a:lstStyle/>
                    <a:p>
                      <a:r>
                        <a:rPr lang="en-US" sz="1200"/>
                        <a:t>In the end, At bottom, In the main, Finally, In the final analysis</a:t>
                      </a:r>
                    </a:p>
                  </a:txBody>
                  <a:tcPr marL="39651" marR="39651" marT="19826" marB="19826" anchor="ctr">
                    <a:lnL>
                      <a:noFill/>
                    </a:lnL>
                    <a:lnR>
                      <a:noFill/>
                    </a:lnR>
                    <a:lnT>
                      <a:noFill/>
                    </a:lnT>
                    <a:lnB>
                      <a:noFill/>
                    </a:lnB>
                  </a:tcPr>
                </a:tc>
                <a:extLst>
                  <a:ext uri="{0D108BD9-81ED-4DB2-BD59-A6C34878D82A}">
                    <a16:rowId xmlns:a16="http://schemas.microsoft.com/office/drawing/2014/main" val="859479370"/>
                  </a:ext>
                </a:extLst>
              </a:tr>
              <a:tr h="160918">
                <a:tc>
                  <a:txBody>
                    <a:bodyPr/>
                    <a:lstStyle/>
                    <a:p>
                      <a:r>
                        <a:rPr lang="en-US" sz="1200"/>
                        <a:t>Bathroom </a:t>
                      </a:r>
                    </a:p>
                  </a:txBody>
                  <a:tcPr marL="39651" marR="39651" marT="19826" marB="19826" anchor="ctr">
                    <a:lnL>
                      <a:noFill/>
                    </a:lnL>
                    <a:lnR>
                      <a:noFill/>
                    </a:lnR>
                    <a:lnT>
                      <a:noFill/>
                    </a:lnT>
                    <a:lnB>
                      <a:noFill/>
                    </a:lnB>
                  </a:tcPr>
                </a:tc>
                <a:tc>
                  <a:txBody>
                    <a:bodyPr/>
                    <a:lstStyle/>
                    <a:p>
                      <a:r>
                        <a:rPr lang="en-US" sz="1200"/>
                        <a:t>Privy, Jakes, Ajax, Little room of office</a:t>
                      </a:r>
                    </a:p>
                  </a:txBody>
                  <a:tcPr marL="39651" marR="39651" marT="19826" marB="19826" anchor="ctr">
                    <a:lnL>
                      <a:noFill/>
                    </a:lnL>
                    <a:lnR>
                      <a:noFill/>
                    </a:lnR>
                    <a:lnT>
                      <a:noFill/>
                    </a:lnT>
                    <a:lnB>
                      <a:noFill/>
                    </a:lnB>
                  </a:tcPr>
                </a:tc>
                <a:extLst>
                  <a:ext uri="{0D108BD9-81ED-4DB2-BD59-A6C34878D82A}">
                    <a16:rowId xmlns:a16="http://schemas.microsoft.com/office/drawing/2014/main" val="1457608862"/>
                  </a:ext>
                </a:extLst>
              </a:tr>
              <a:tr h="632243">
                <a:tc>
                  <a:txBody>
                    <a:bodyPr/>
                    <a:lstStyle/>
                    <a:p>
                      <a:r>
                        <a:rPr lang="en-US" sz="1200"/>
                        <a:t>Certainly! </a:t>
                      </a:r>
                    </a:p>
                  </a:txBody>
                  <a:tcPr marL="39651" marR="39651" marT="19826" marB="19826" anchor="ctr">
                    <a:lnL>
                      <a:noFill/>
                    </a:lnL>
                    <a:lnR>
                      <a:noFill/>
                    </a:lnR>
                    <a:lnT>
                      <a:noFill/>
                    </a:lnT>
                    <a:lnB>
                      <a:noFill/>
                    </a:lnB>
                  </a:tcPr>
                </a:tc>
                <a:tc>
                  <a:txBody>
                    <a:bodyPr/>
                    <a:lstStyle/>
                    <a:p>
                      <a:r>
                        <a:rPr lang="en-US" sz="1200"/>
                        <a:t>Certes! (sir-tees) </a:t>
                      </a:r>
                      <a:r>
                        <a:rPr lang="en-US" sz="1200" i="1"/>
                        <a:t>Usage Note:</a:t>
                      </a:r>
                      <a:r>
                        <a:rPr lang="en-US" sz="1200"/>
                        <a:t> Certes means certainly, not certain. Do not say "I am certes that I paid that account." And never use it to replace "sure" as in "They will be married for certes."</a:t>
                      </a:r>
                    </a:p>
                  </a:txBody>
                  <a:tcPr marL="39651" marR="39651" marT="19826" marB="19826" anchor="ctr">
                    <a:lnL>
                      <a:noFill/>
                    </a:lnL>
                    <a:lnR>
                      <a:noFill/>
                    </a:lnR>
                    <a:lnT>
                      <a:noFill/>
                    </a:lnT>
                    <a:lnB>
                      <a:noFill/>
                    </a:lnB>
                  </a:tcPr>
                </a:tc>
                <a:extLst>
                  <a:ext uri="{0D108BD9-81ED-4DB2-BD59-A6C34878D82A}">
                    <a16:rowId xmlns:a16="http://schemas.microsoft.com/office/drawing/2014/main" val="3684567528"/>
                  </a:ext>
                </a:extLst>
              </a:tr>
              <a:tr h="276065">
                <a:tc>
                  <a:txBody>
                    <a:bodyPr/>
                    <a:lstStyle/>
                    <a:p>
                      <a:r>
                        <a:rPr lang="en-US" sz="1200"/>
                        <a:t>Nay not</a:t>
                      </a:r>
                    </a:p>
                  </a:txBody>
                  <a:tcPr marL="39651" marR="39651" marT="19826" marB="19826" anchor="ctr">
                    <a:lnL>
                      <a:noFill/>
                    </a:lnL>
                    <a:lnR>
                      <a:noFill/>
                    </a:lnR>
                    <a:lnT>
                      <a:noFill/>
                    </a:lnT>
                    <a:lnB>
                      <a:noFill/>
                    </a:lnB>
                  </a:tcPr>
                </a:tc>
                <a:tc>
                  <a:txBody>
                    <a:bodyPr/>
                    <a:lstStyle/>
                    <a:p>
                      <a:r>
                        <a:rPr lang="en-US" sz="1200" dirty="0"/>
                        <a:t>Nay, I shall not. Nay, it is not so. (Just say </a:t>
                      </a:r>
                      <a:r>
                        <a:rPr lang="en-US" sz="1200" i="1" dirty="0"/>
                        <a:t>nay</a:t>
                      </a:r>
                      <a:r>
                        <a:rPr lang="en-US" sz="1200" dirty="0"/>
                        <a:t>.)</a:t>
                      </a:r>
                    </a:p>
                  </a:txBody>
                  <a:tcPr marL="39651" marR="39651" marT="19826" marB="19826" anchor="ctr">
                    <a:lnL>
                      <a:noFill/>
                    </a:lnL>
                    <a:lnR>
                      <a:noFill/>
                    </a:lnR>
                    <a:lnT>
                      <a:noFill/>
                    </a:lnT>
                    <a:lnB>
                      <a:noFill/>
                    </a:lnB>
                  </a:tcPr>
                </a:tc>
                <a:extLst>
                  <a:ext uri="{0D108BD9-81ED-4DB2-BD59-A6C34878D82A}">
                    <a16:rowId xmlns:a16="http://schemas.microsoft.com/office/drawing/2014/main" val="1237083799"/>
                  </a:ext>
                </a:extLst>
              </a:tr>
            </a:tbl>
          </a:graphicData>
        </a:graphic>
      </p:graphicFrame>
    </p:spTree>
    <p:extLst>
      <p:ext uri="{BB962C8B-B14F-4D97-AF65-F5344CB8AC3E}">
        <p14:creationId xmlns:p14="http://schemas.microsoft.com/office/powerpoint/2010/main" val="1969258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5FC3-BE6F-479F-8E97-312D61A649F1}"/>
              </a:ext>
            </a:extLst>
          </p:cNvPr>
          <p:cNvSpPr>
            <a:spLocks noGrp="1"/>
          </p:cNvSpPr>
          <p:nvPr>
            <p:ph type="title"/>
          </p:nvPr>
        </p:nvSpPr>
        <p:spPr/>
        <p:txBody>
          <a:bodyPr/>
          <a:lstStyle/>
          <a:p>
            <a:r>
              <a:rPr lang="en-US" dirty="0"/>
              <a:t>Figures of speech </a:t>
            </a:r>
          </a:p>
        </p:txBody>
      </p:sp>
      <p:sp>
        <p:nvSpPr>
          <p:cNvPr id="3" name="Content Placeholder 2">
            <a:extLst>
              <a:ext uri="{FF2B5EF4-FFF2-40B4-BE49-F238E27FC236}">
                <a16:creationId xmlns:a16="http://schemas.microsoft.com/office/drawing/2014/main" id="{0B6AD0FA-2EB4-4477-9E66-1FA92AC85ECC}"/>
              </a:ext>
            </a:extLst>
          </p:cNvPr>
          <p:cNvSpPr>
            <a:spLocks noGrp="1"/>
          </p:cNvSpPr>
          <p:nvPr>
            <p:ph idx="1"/>
          </p:nvPr>
        </p:nvSpPr>
        <p:spPr/>
        <p:txBody>
          <a:bodyPr>
            <a:normAutofit fontScale="85000" lnSpcReduction="20000"/>
          </a:bodyPr>
          <a:lstStyle/>
          <a:p>
            <a:r>
              <a:rPr lang="en-US" b="1" dirty="0"/>
              <a:t>1. </a:t>
            </a:r>
            <a:r>
              <a:rPr lang="en-US" b="1" i="1" dirty="0"/>
              <a:t>Simile</a:t>
            </a:r>
            <a:r>
              <a:rPr lang="en-US" dirty="0"/>
              <a:t> (Lat. </a:t>
            </a:r>
            <a:r>
              <a:rPr lang="en-US" i="1" dirty="0" err="1"/>
              <a:t>similis</a:t>
            </a:r>
            <a:r>
              <a:rPr lang="en-US" dirty="0"/>
              <a:t>, like) is a comparison between two things. </a:t>
            </a:r>
            <a:br>
              <a:rPr lang="en-US" dirty="0"/>
            </a:br>
            <a:br>
              <a:rPr lang="en-US" dirty="0"/>
            </a:br>
            <a:r>
              <a:rPr lang="en-US" dirty="0"/>
              <a:t>"This is the sergeant </a:t>
            </a:r>
            <a:br>
              <a:rPr lang="en-US" dirty="0"/>
            </a:br>
            <a:r>
              <a:rPr lang="en-US" dirty="0"/>
              <a:t>Who </a:t>
            </a:r>
            <a:r>
              <a:rPr lang="en-US" i="1" dirty="0"/>
              <a:t>like a good and hardy soldier</a:t>
            </a:r>
            <a:r>
              <a:rPr lang="en-US" dirty="0"/>
              <a:t> fought</a:t>
            </a:r>
            <a:br>
              <a:rPr lang="en-US" dirty="0"/>
            </a:br>
            <a:r>
              <a:rPr lang="en-US" dirty="0"/>
              <a:t>'</a:t>
            </a:r>
            <a:r>
              <a:rPr lang="en-US" dirty="0" err="1"/>
              <a:t>Gainst</a:t>
            </a:r>
            <a:r>
              <a:rPr lang="en-US" dirty="0"/>
              <a:t> my captivity." I. ii. 3-5. </a:t>
            </a:r>
            <a:br>
              <a:rPr lang="en-US" dirty="0"/>
            </a:br>
            <a:br>
              <a:rPr lang="en-US" dirty="0"/>
            </a:br>
            <a:r>
              <a:rPr lang="en-US" dirty="0"/>
              <a:t>"Doubtful it stood; </a:t>
            </a:r>
            <a:br>
              <a:rPr lang="en-US" dirty="0"/>
            </a:br>
            <a:r>
              <a:rPr lang="en-US" i="1" dirty="0"/>
              <a:t>As two spent swimmers, that do cling together </a:t>
            </a:r>
            <a:br>
              <a:rPr lang="en-US" i="1" dirty="0"/>
            </a:br>
            <a:r>
              <a:rPr lang="en-US" i="1" dirty="0"/>
              <a:t>And choke their art</a:t>
            </a:r>
            <a:r>
              <a:rPr lang="en-US" dirty="0"/>
              <a:t>." I. ii. 7-9. </a:t>
            </a:r>
            <a:br>
              <a:rPr lang="en-US" dirty="0"/>
            </a:br>
            <a:br>
              <a:rPr lang="en-US" dirty="0"/>
            </a:br>
            <a:r>
              <a:rPr lang="en-US" dirty="0"/>
              <a:t>"As </a:t>
            </a:r>
            <a:r>
              <a:rPr lang="en-US" i="1" dirty="0"/>
              <a:t>thick as hail</a:t>
            </a:r>
            <a:r>
              <a:rPr lang="en-US" dirty="0"/>
              <a:t> came post with post." I. iii. 97. </a:t>
            </a:r>
            <a:br>
              <a:rPr lang="en-US" dirty="0"/>
            </a:br>
            <a:endParaRPr lang="en-US" dirty="0"/>
          </a:p>
        </p:txBody>
      </p:sp>
    </p:spTree>
    <p:extLst>
      <p:ext uri="{BB962C8B-B14F-4D97-AF65-F5344CB8AC3E}">
        <p14:creationId xmlns:p14="http://schemas.microsoft.com/office/powerpoint/2010/main" val="4091822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D17936-7BEB-4752-A310-9B7722DA9008}"/>
              </a:ext>
            </a:extLst>
          </p:cNvPr>
          <p:cNvSpPr>
            <a:spLocks noGrp="1"/>
          </p:cNvSpPr>
          <p:nvPr>
            <p:ph type="title"/>
          </p:nvPr>
        </p:nvSpPr>
        <p:spPr/>
        <p:txBody>
          <a:bodyPr/>
          <a:lstStyle/>
          <a:p>
            <a:r>
              <a:rPr lang="en-US" dirty="0"/>
              <a:t>Important dates </a:t>
            </a:r>
          </a:p>
        </p:txBody>
      </p:sp>
      <p:sp>
        <p:nvSpPr>
          <p:cNvPr id="5" name="Content Placeholder 4">
            <a:extLst>
              <a:ext uri="{FF2B5EF4-FFF2-40B4-BE49-F238E27FC236}">
                <a16:creationId xmlns:a16="http://schemas.microsoft.com/office/drawing/2014/main" id="{72F08B44-9F37-4AA0-98F1-C06A97B70628}"/>
              </a:ext>
            </a:extLst>
          </p:cNvPr>
          <p:cNvSpPr>
            <a:spLocks noGrp="1"/>
          </p:cNvSpPr>
          <p:nvPr>
            <p:ph idx="1"/>
          </p:nvPr>
        </p:nvSpPr>
        <p:spPr>
          <a:xfrm>
            <a:off x="1970326" y="1853754"/>
            <a:ext cx="7374565" cy="3450613"/>
          </a:xfrm>
        </p:spPr>
        <p:txBody>
          <a:bodyPr>
            <a:normAutofit fontScale="25000" lnSpcReduction="20000"/>
          </a:bodyPr>
          <a:lstStyle/>
          <a:p>
            <a:endParaRPr lang="en-US" dirty="0"/>
          </a:p>
          <a:p>
            <a:r>
              <a:rPr lang="en-US" sz="4300" dirty="0"/>
              <a:t>1536 Henry VIII has Anne Boleyn, his second wife (and mother of Elizabeth I) beheaded for “treason” </a:t>
            </a:r>
          </a:p>
          <a:p>
            <a:r>
              <a:rPr lang="en-US" sz="4300" dirty="0"/>
              <a:t>1553 </a:t>
            </a:r>
            <a:r>
              <a:rPr lang="en-US" sz="4300" dirty="0">
                <a:highlight>
                  <a:srgbClr val="00FF00"/>
                </a:highlight>
              </a:rPr>
              <a:t>Mary “Bloody Mary” </a:t>
            </a:r>
            <a:r>
              <a:rPr lang="en-US" sz="4300" dirty="0"/>
              <a:t>takes the throne of England </a:t>
            </a:r>
          </a:p>
          <a:p>
            <a:r>
              <a:rPr lang="en-US" sz="4300" dirty="0"/>
              <a:t>1558  Elizabeth I ascends to the throne of England</a:t>
            </a:r>
          </a:p>
          <a:p>
            <a:r>
              <a:rPr lang="en-US" sz="4300" dirty="0"/>
              <a:t>1564  William Shakespeare is born</a:t>
            </a:r>
          </a:p>
          <a:p>
            <a:r>
              <a:rPr lang="en-US" sz="4300" dirty="0"/>
              <a:t>1588  England defeats the Spanish Armada </a:t>
            </a:r>
          </a:p>
          <a:p>
            <a:r>
              <a:rPr lang="en-US" sz="4300" dirty="0"/>
              <a:t>1594 Lord Chamberlain’s Men is formed as the players (actors) who performed Shakespeare’s plays </a:t>
            </a:r>
          </a:p>
          <a:p>
            <a:r>
              <a:rPr lang="en-US" sz="4300" dirty="0"/>
              <a:t>1600 East India Company formed</a:t>
            </a:r>
          </a:p>
          <a:p>
            <a:r>
              <a:rPr lang="en-US" sz="4300" dirty="0"/>
              <a:t>1603 Elizabeth dies; James I becomes king of England</a:t>
            </a:r>
          </a:p>
          <a:p>
            <a:r>
              <a:rPr lang="en-US" sz="4300" dirty="0"/>
              <a:t>1605 </a:t>
            </a:r>
            <a:r>
              <a:rPr lang="en-US" sz="4300" dirty="0">
                <a:highlight>
                  <a:srgbClr val="00FF00"/>
                </a:highlight>
              </a:rPr>
              <a:t>“Gunpowder Plot” </a:t>
            </a:r>
            <a:r>
              <a:rPr lang="en-US" sz="4300" dirty="0"/>
              <a:t>on November 5</a:t>
            </a:r>
            <a:r>
              <a:rPr lang="en-US" sz="4300" baseline="30000" dirty="0"/>
              <a:t>th</a:t>
            </a:r>
            <a:r>
              <a:rPr lang="en-US" sz="4300" dirty="0"/>
              <a:t> </a:t>
            </a:r>
          </a:p>
          <a:p>
            <a:r>
              <a:rPr lang="en-US" sz="4300" dirty="0"/>
              <a:t> 1606 Macbeth is written (most likely/speculative date) </a:t>
            </a:r>
          </a:p>
          <a:p>
            <a:r>
              <a:rPr lang="en-US" sz="4300" dirty="0"/>
              <a:t>1616  Shakespeare dies </a:t>
            </a:r>
          </a:p>
        </p:txBody>
      </p:sp>
    </p:spTree>
    <p:extLst>
      <p:ext uri="{BB962C8B-B14F-4D97-AF65-F5344CB8AC3E}">
        <p14:creationId xmlns:p14="http://schemas.microsoft.com/office/powerpoint/2010/main" val="4265004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F100-8B10-497C-96F6-F38A6FB389B8}"/>
              </a:ext>
            </a:extLst>
          </p:cNvPr>
          <p:cNvSpPr>
            <a:spLocks noGrp="1"/>
          </p:cNvSpPr>
          <p:nvPr>
            <p:ph type="title"/>
          </p:nvPr>
        </p:nvSpPr>
        <p:spPr/>
        <p:txBody>
          <a:bodyPr/>
          <a:lstStyle/>
          <a:p>
            <a:r>
              <a:rPr lang="en-US" dirty="0"/>
              <a:t>Figures of speech </a:t>
            </a:r>
          </a:p>
        </p:txBody>
      </p:sp>
      <p:sp>
        <p:nvSpPr>
          <p:cNvPr id="3" name="Content Placeholder 2">
            <a:extLst>
              <a:ext uri="{FF2B5EF4-FFF2-40B4-BE49-F238E27FC236}">
                <a16:creationId xmlns:a16="http://schemas.microsoft.com/office/drawing/2014/main" id="{3D31DEBF-DDB3-4896-B075-31229F4BC3FA}"/>
              </a:ext>
            </a:extLst>
          </p:cNvPr>
          <p:cNvSpPr>
            <a:spLocks noGrp="1"/>
          </p:cNvSpPr>
          <p:nvPr>
            <p:ph idx="1"/>
          </p:nvPr>
        </p:nvSpPr>
        <p:spPr/>
        <p:txBody>
          <a:bodyPr/>
          <a:lstStyle/>
          <a:p>
            <a:r>
              <a:rPr lang="en-US" b="1" i="1" dirty="0"/>
              <a:t>Metaphor</a:t>
            </a:r>
            <a:r>
              <a:rPr lang="en-US" dirty="0"/>
              <a:t> (Gr. </a:t>
            </a:r>
            <a:r>
              <a:rPr lang="en-US" i="1" dirty="0"/>
              <a:t>meta</a:t>
            </a:r>
            <a:r>
              <a:rPr lang="en-US" dirty="0"/>
              <a:t>, change; </a:t>
            </a:r>
            <a:r>
              <a:rPr lang="en-US" i="1" dirty="0" err="1"/>
              <a:t>phero</a:t>
            </a:r>
            <a:r>
              <a:rPr lang="en-US" dirty="0"/>
              <a:t>, I carry) is a figure of substitution; one thing is put for, or said to be, another. Metaphor is a simile with the words </a:t>
            </a:r>
            <a:r>
              <a:rPr lang="en-US" i="1" dirty="0"/>
              <a:t>like</a:t>
            </a:r>
            <a:r>
              <a:rPr lang="en-US" dirty="0"/>
              <a:t> or </a:t>
            </a:r>
            <a:r>
              <a:rPr lang="en-US" i="1" dirty="0"/>
              <a:t>as</a:t>
            </a:r>
            <a:r>
              <a:rPr lang="en-US" dirty="0"/>
              <a:t> omitted. </a:t>
            </a:r>
            <a:br>
              <a:rPr lang="en-US" dirty="0"/>
            </a:br>
            <a:br>
              <a:rPr lang="en-US" dirty="0"/>
            </a:br>
            <a:r>
              <a:rPr lang="en-US" dirty="0"/>
              <a:t>"Kind gentlemen, your pains, </a:t>
            </a:r>
            <a:br>
              <a:rPr lang="en-US" dirty="0"/>
            </a:br>
            <a:r>
              <a:rPr lang="en-US" dirty="0"/>
              <a:t>Are </a:t>
            </a:r>
            <a:r>
              <a:rPr lang="en-US" dirty="0" err="1"/>
              <a:t>register'd</a:t>
            </a:r>
            <a:r>
              <a:rPr lang="en-US" dirty="0"/>
              <a:t>, </a:t>
            </a:r>
            <a:r>
              <a:rPr lang="en-US" i="1" dirty="0"/>
              <a:t>where every day I turn </a:t>
            </a:r>
            <a:br>
              <a:rPr lang="en-US" i="1" dirty="0"/>
            </a:br>
            <a:r>
              <a:rPr lang="en-US" i="1" dirty="0"/>
              <a:t>The leaf to read them</a:t>
            </a:r>
            <a:r>
              <a:rPr lang="en-US" dirty="0"/>
              <a:t>." I. iii. 150, 151. </a:t>
            </a:r>
            <a:br>
              <a:rPr lang="en-US" dirty="0"/>
            </a:br>
            <a:br>
              <a:rPr lang="en-US" dirty="0"/>
            </a:br>
            <a:r>
              <a:rPr lang="en-US" dirty="0"/>
              <a:t>[Here Macbeth speaks of his memory as a book.] </a:t>
            </a:r>
          </a:p>
        </p:txBody>
      </p:sp>
    </p:spTree>
    <p:extLst>
      <p:ext uri="{BB962C8B-B14F-4D97-AF65-F5344CB8AC3E}">
        <p14:creationId xmlns:p14="http://schemas.microsoft.com/office/powerpoint/2010/main" val="1198536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549E-67B2-4BB4-AECD-9A9046667F40}"/>
              </a:ext>
            </a:extLst>
          </p:cNvPr>
          <p:cNvSpPr>
            <a:spLocks noGrp="1"/>
          </p:cNvSpPr>
          <p:nvPr>
            <p:ph type="title"/>
          </p:nvPr>
        </p:nvSpPr>
        <p:spPr/>
        <p:txBody>
          <a:bodyPr/>
          <a:lstStyle/>
          <a:p>
            <a:r>
              <a:rPr lang="en-US" i="1" dirty="0"/>
              <a:t>Macbeth</a:t>
            </a:r>
          </a:p>
        </p:txBody>
      </p:sp>
      <p:sp>
        <p:nvSpPr>
          <p:cNvPr id="3" name="Content Placeholder 2">
            <a:extLst>
              <a:ext uri="{FF2B5EF4-FFF2-40B4-BE49-F238E27FC236}">
                <a16:creationId xmlns:a16="http://schemas.microsoft.com/office/drawing/2014/main" id="{5627A1A9-E612-4170-BFAB-4B802AB36A94}"/>
              </a:ext>
            </a:extLst>
          </p:cNvPr>
          <p:cNvSpPr>
            <a:spLocks noGrp="1"/>
          </p:cNvSpPr>
          <p:nvPr>
            <p:ph idx="1"/>
          </p:nvPr>
        </p:nvSpPr>
        <p:spPr/>
        <p:txBody>
          <a:bodyPr>
            <a:normAutofit fontScale="85000" lnSpcReduction="20000"/>
          </a:bodyPr>
          <a:lstStyle/>
          <a:p>
            <a:r>
              <a:rPr lang="en-US" dirty="0"/>
              <a:t>Known as “</a:t>
            </a:r>
            <a:r>
              <a:rPr lang="en-US" dirty="0">
                <a:highlight>
                  <a:srgbClr val="00FF00"/>
                </a:highlight>
              </a:rPr>
              <a:t>the Scottish play</a:t>
            </a:r>
            <a:r>
              <a:rPr lang="en-US" dirty="0"/>
              <a:t>” (people call Macbeth this during performances due to a superstition that </a:t>
            </a:r>
            <a:r>
              <a:rPr lang="en-US" dirty="0">
                <a:highlight>
                  <a:srgbClr val="00FF00"/>
                </a:highlight>
              </a:rPr>
              <a:t>saying “Macbeth” is bad luck</a:t>
            </a:r>
            <a:r>
              <a:rPr lang="en-US" dirty="0"/>
              <a:t>) </a:t>
            </a:r>
          </a:p>
          <a:p>
            <a:r>
              <a:rPr lang="en-US" dirty="0">
                <a:highlight>
                  <a:srgbClr val="00FF00"/>
                </a:highlight>
              </a:rPr>
              <a:t>Shakespeare’s shortest play </a:t>
            </a:r>
            <a:r>
              <a:rPr lang="en-US" dirty="0"/>
              <a:t>(nearly half the size of </a:t>
            </a:r>
            <a:r>
              <a:rPr lang="en-US" i="1" dirty="0"/>
              <a:t>Hamlet</a:t>
            </a:r>
            <a:r>
              <a:rPr lang="en-US" dirty="0"/>
              <a:t>)</a:t>
            </a:r>
          </a:p>
          <a:p>
            <a:r>
              <a:rPr lang="en-US" dirty="0"/>
              <a:t>King James I was Shakespeare’s patron (keep in mind, he used to be King of Scotland and Macbeth is set in Scotland) </a:t>
            </a:r>
          </a:p>
          <a:p>
            <a:r>
              <a:rPr lang="en-US" dirty="0"/>
              <a:t>King James I had written on witchcraft and was quite paranoid over kings getting murdered (both his parents were killed after all) </a:t>
            </a:r>
          </a:p>
          <a:p>
            <a:r>
              <a:rPr lang="en-US" dirty="0"/>
              <a:t>The story of Macbeth had </a:t>
            </a:r>
            <a:r>
              <a:rPr lang="en-US" dirty="0">
                <a:highlight>
                  <a:srgbClr val="00FF00"/>
                </a:highlight>
              </a:rPr>
              <a:t>contemporary relevance</a:t>
            </a:r>
            <a:r>
              <a:rPr lang="en-US" dirty="0"/>
              <a:t>…</a:t>
            </a:r>
          </a:p>
          <a:p>
            <a:r>
              <a:rPr lang="en-US" dirty="0"/>
              <a:t>The year before Macbeth was first performed, the “Gunpowder Plot” occurred—a failed attempt to assassinate the King (“Remember </a:t>
            </a:r>
            <a:r>
              <a:rPr lang="en-US" dirty="0">
                <a:highlight>
                  <a:srgbClr val="00FF00"/>
                </a:highlight>
              </a:rPr>
              <a:t>the fifth of November</a:t>
            </a:r>
            <a:r>
              <a:rPr lang="en-US" dirty="0"/>
              <a:t>”) </a:t>
            </a:r>
          </a:p>
          <a:p>
            <a:endParaRPr lang="en-US" dirty="0"/>
          </a:p>
        </p:txBody>
      </p:sp>
    </p:spTree>
    <p:extLst>
      <p:ext uri="{BB962C8B-B14F-4D97-AF65-F5344CB8AC3E}">
        <p14:creationId xmlns:p14="http://schemas.microsoft.com/office/powerpoint/2010/main" val="418563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DD33-FBCE-4A31-8985-9BC101105E27}"/>
              </a:ext>
            </a:extLst>
          </p:cNvPr>
          <p:cNvSpPr>
            <a:spLocks noGrp="1"/>
          </p:cNvSpPr>
          <p:nvPr>
            <p:ph type="title"/>
          </p:nvPr>
        </p:nvSpPr>
        <p:spPr/>
        <p:txBody>
          <a:bodyPr/>
          <a:lstStyle/>
          <a:p>
            <a:r>
              <a:rPr lang="en-US" dirty="0"/>
              <a:t>The gunpowder plot</a:t>
            </a:r>
          </a:p>
        </p:txBody>
      </p:sp>
      <p:sp>
        <p:nvSpPr>
          <p:cNvPr id="4" name="Content Placeholder 3">
            <a:extLst>
              <a:ext uri="{FF2B5EF4-FFF2-40B4-BE49-F238E27FC236}">
                <a16:creationId xmlns:a16="http://schemas.microsoft.com/office/drawing/2014/main" id="{D2E1D1C7-072B-4DED-B652-B8F5B1E3657C}"/>
              </a:ext>
            </a:extLst>
          </p:cNvPr>
          <p:cNvSpPr>
            <a:spLocks noGrp="1"/>
          </p:cNvSpPr>
          <p:nvPr>
            <p:ph sz="half" idx="1"/>
          </p:nvPr>
        </p:nvSpPr>
        <p:spPr/>
        <p:txBody>
          <a:bodyPr>
            <a:normAutofit fontScale="77500" lnSpcReduction="20000"/>
          </a:bodyPr>
          <a:lstStyle/>
          <a:p>
            <a:r>
              <a:rPr lang="en-US" dirty="0"/>
              <a:t>There was still unrest over the Protestant religion in England</a:t>
            </a:r>
          </a:p>
          <a:p>
            <a:r>
              <a:rPr lang="en-US" dirty="0"/>
              <a:t>Catholic dissenters plotted to blow up the House of Lords and kill King James I </a:t>
            </a:r>
          </a:p>
          <a:p>
            <a:r>
              <a:rPr lang="en-US" dirty="0"/>
              <a:t>The plot was discovered and </a:t>
            </a:r>
            <a:r>
              <a:rPr lang="en-US" dirty="0">
                <a:highlight>
                  <a:srgbClr val="00FF00"/>
                </a:highlight>
              </a:rPr>
              <a:t>Guy Fawkes </a:t>
            </a:r>
            <a:r>
              <a:rPr lang="en-US" dirty="0"/>
              <a:t>was found with 36 barrels of gunpowder, ready to destroy the House of Lords with it </a:t>
            </a:r>
          </a:p>
          <a:p>
            <a:r>
              <a:rPr lang="en-US" dirty="0"/>
              <a:t>The rebels were hanged for acts of treason but today England now celebrates “Guy Fawkes Day” on November 5</a:t>
            </a:r>
            <a:r>
              <a:rPr lang="en-US" baseline="30000" dirty="0"/>
              <a:t>th</a:t>
            </a:r>
            <a:r>
              <a:rPr lang="en-US" dirty="0"/>
              <a:t> and you might be familiar with his mask in “V for Vendetta” in popular film and comics </a:t>
            </a:r>
          </a:p>
        </p:txBody>
      </p:sp>
      <p:pic>
        <p:nvPicPr>
          <p:cNvPr id="7" name="Content Placeholder 6" descr="A picture containing text, book&#10;&#10;Description generated with very high confidence">
            <a:extLst>
              <a:ext uri="{FF2B5EF4-FFF2-40B4-BE49-F238E27FC236}">
                <a16:creationId xmlns:a16="http://schemas.microsoft.com/office/drawing/2014/main" id="{9868054E-7BE6-481A-B9AD-C55B9E211AF7}"/>
              </a:ext>
            </a:extLst>
          </p:cNvPr>
          <p:cNvPicPr>
            <a:picLocks noGrp="1" noChangeAspect="1"/>
          </p:cNvPicPr>
          <p:nvPr>
            <p:ph sz="half" idx="2"/>
          </p:nvPr>
        </p:nvPicPr>
        <p:blipFill>
          <a:blip r:embed="rId2"/>
          <a:stretch>
            <a:fillRect/>
          </a:stretch>
        </p:blipFill>
        <p:spPr>
          <a:xfrm>
            <a:off x="6256017" y="1793631"/>
            <a:ext cx="5466234" cy="2807138"/>
          </a:xfrm>
        </p:spPr>
      </p:pic>
    </p:spTree>
    <p:extLst>
      <p:ext uri="{BB962C8B-B14F-4D97-AF65-F5344CB8AC3E}">
        <p14:creationId xmlns:p14="http://schemas.microsoft.com/office/powerpoint/2010/main" val="1432432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4F80-590C-4F4F-9C2D-729A3BC2837A}"/>
              </a:ext>
            </a:extLst>
          </p:cNvPr>
          <p:cNvSpPr>
            <a:spLocks noGrp="1"/>
          </p:cNvSpPr>
          <p:nvPr>
            <p:ph type="title"/>
          </p:nvPr>
        </p:nvSpPr>
        <p:spPr/>
        <p:txBody>
          <a:bodyPr/>
          <a:lstStyle/>
          <a:p>
            <a:r>
              <a:rPr lang="en-US" dirty="0"/>
              <a:t>Guy Fawkes Mask</a:t>
            </a:r>
          </a:p>
        </p:txBody>
      </p:sp>
      <p:pic>
        <p:nvPicPr>
          <p:cNvPr id="5" name="Content Placeholder 4" descr="A person with collar shirt&#10;&#10;Description generated with high confidence">
            <a:extLst>
              <a:ext uri="{FF2B5EF4-FFF2-40B4-BE49-F238E27FC236}">
                <a16:creationId xmlns:a16="http://schemas.microsoft.com/office/drawing/2014/main" id="{639B8E40-7724-4211-8BB3-C559539B28C5}"/>
              </a:ext>
            </a:extLst>
          </p:cNvPr>
          <p:cNvPicPr>
            <a:picLocks noGrp="1" noChangeAspect="1"/>
          </p:cNvPicPr>
          <p:nvPr>
            <p:ph idx="1"/>
          </p:nvPr>
        </p:nvPicPr>
        <p:blipFill>
          <a:blip r:embed="rId2"/>
          <a:stretch>
            <a:fillRect/>
          </a:stretch>
        </p:blipFill>
        <p:spPr>
          <a:xfrm>
            <a:off x="2873775" y="2016125"/>
            <a:ext cx="6446038" cy="3449638"/>
          </a:xfrm>
        </p:spPr>
      </p:pic>
    </p:spTree>
    <p:extLst>
      <p:ext uri="{BB962C8B-B14F-4D97-AF65-F5344CB8AC3E}">
        <p14:creationId xmlns:p14="http://schemas.microsoft.com/office/powerpoint/2010/main" val="236109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9663C92-81CA-46B1-B5AE-F46DF8D7E7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1">
            <a:extLst>
              <a:ext uri="{FF2B5EF4-FFF2-40B4-BE49-F238E27FC236}">
                <a16:creationId xmlns:a16="http://schemas.microsoft.com/office/drawing/2014/main" id="{449D3543-8D0A-40E1-9AF0-8F6CA1B45A6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20" name="Straight Connector 13">
            <a:extLst>
              <a:ext uri="{FF2B5EF4-FFF2-40B4-BE49-F238E27FC236}">
                <a16:creationId xmlns:a16="http://schemas.microsoft.com/office/drawing/2014/main" id="{93DEAED4-B139-47BA-8465-055B31546BA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oup of people riding on the back of a horse&#10;&#10;Description generated with high confidence">
            <a:extLst>
              <a:ext uri="{FF2B5EF4-FFF2-40B4-BE49-F238E27FC236}">
                <a16:creationId xmlns:a16="http://schemas.microsoft.com/office/drawing/2014/main" id="{98A86CDC-60D9-4DA0-9F43-E281380C7681}"/>
              </a:ext>
            </a:extLst>
          </p:cNvPr>
          <p:cNvPicPr>
            <a:picLocks noGrp="1" noChangeAspect="1"/>
          </p:cNvPicPr>
          <p:nvPr>
            <p:ph idx="1"/>
          </p:nvPr>
        </p:nvPicPr>
        <p:blipFill rotWithShape="1">
          <a:blip r:embed="rId3"/>
          <a:srcRect t="15596" r="-1" b="9150"/>
          <a:stretch/>
        </p:blipFill>
        <p:spPr>
          <a:xfrm>
            <a:off x="20" y="10"/>
            <a:ext cx="12191675" cy="6857990"/>
          </a:xfrm>
          <a:prstGeom prst="rect">
            <a:avLst/>
          </a:prstGeom>
        </p:spPr>
      </p:pic>
      <p:sp>
        <p:nvSpPr>
          <p:cNvPr id="21" name="Rectangle 15">
            <a:extLst>
              <a:ext uri="{FF2B5EF4-FFF2-40B4-BE49-F238E27FC236}">
                <a16:creationId xmlns:a16="http://schemas.microsoft.com/office/drawing/2014/main" id="{1A57E565-0E74-4CA9-8431-5BC7DACB3CB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796" y="4421529"/>
            <a:ext cx="3411213" cy="193482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7D96D-6664-4F68-8C1D-2DC72D24A02E}"/>
              </a:ext>
            </a:extLst>
          </p:cNvPr>
          <p:cNvSpPr>
            <a:spLocks noGrp="1"/>
          </p:cNvSpPr>
          <p:nvPr>
            <p:ph type="title"/>
          </p:nvPr>
        </p:nvSpPr>
        <p:spPr>
          <a:xfrm>
            <a:off x="807579" y="4585857"/>
            <a:ext cx="3075424" cy="1606036"/>
          </a:xfrm>
        </p:spPr>
        <p:txBody>
          <a:bodyPr vert="horz" lIns="91440" tIns="45720" rIns="91440" bIns="45720" rtlCol="0" anchor="b">
            <a:normAutofit/>
          </a:bodyPr>
          <a:lstStyle/>
          <a:p>
            <a:pPr algn="l"/>
            <a:r>
              <a:rPr lang="en-US" sz="2000" dirty="0"/>
              <a:t>Macbeth and Banquo and the three witches </a:t>
            </a:r>
            <a:br>
              <a:rPr lang="en-US" sz="2000" dirty="0"/>
            </a:br>
            <a:endParaRPr lang="en-US" sz="2000" dirty="0"/>
          </a:p>
        </p:txBody>
      </p:sp>
    </p:spTree>
    <p:extLst>
      <p:ext uri="{BB962C8B-B14F-4D97-AF65-F5344CB8AC3E}">
        <p14:creationId xmlns:p14="http://schemas.microsoft.com/office/powerpoint/2010/main" val="1909683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06FB-CC82-4D41-BE2E-9F6644D08081}"/>
              </a:ext>
            </a:extLst>
          </p:cNvPr>
          <p:cNvSpPr>
            <a:spLocks noGrp="1"/>
          </p:cNvSpPr>
          <p:nvPr>
            <p:ph type="title"/>
          </p:nvPr>
        </p:nvSpPr>
        <p:spPr/>
        <p:txBody>
          <a:bodyPr/>
          <a:lstStyle/>
          <a:p>
            <a:r>
              <a:rPr lang="en-US" dirty="0"/>
              <a:t>The “weird sisters” (witches)</a:t>
            </a:r>
          </a:p>
        </p:txBody>
      </p:sp>
      <p:sp>
        <p:nvSpPr>
          <p:cNvPr id="3" name="Content Placeholder 2">
            <a:extLst>
              <a:ext uri="{FF2B5EF4-FFF2-40B4-BE49-F238E27FC236}">
                <a16:creationId xmlns:a16="http://schemas.microsoft.com/office/drawing/2014/main" id="{889925F2-B556-4089-86A0-CFB2201AB364}"/>
              </a:ext>
            </a:extLst>
          </p:cNvPr>
          <p:cNvSpPr>
            <a:spLocks noGrp="1"/>
          </p:cNvSpPr>
          <p:nvPr>
            <p:ph idx="1"/>
          </p:nvPr>
        </p:nvSpPr>
        <p:spPr/>
        <p:txBody>
          <a:bodyPr/>
          <a:lstStyle/>
          <a:p>
            <a:r>
              <a:rPr lang="en-US" dirty="0"/>
              <a:t>In the Folio edition (earlier edition of the play) the spelling is </a:t>
            </a:r>
            <a:r>
              <a:rPr lang="en-US" i="1" dirty="0" err="1"/>
              <a:t>weyward</a:t>
            </a:r>
            <a:r>
              <a:rPr lang="en-US" dirty="0"/>
              <a:t>. Our modern-day meaning of weird, i.e., odd or strange, is not really accurate. </a:t>
            </a:r>
            <a:r>
              <a:rPr lang="en-US" i="1" dirty="0">
                <a:highlight>
                  <a:srgbClr val="00FF00"/>
                </a:highlight>
              </a:rPr>
              <a:t>Weird</a:t>
            </a:r>
            <a:r>
              <a:rPr lang="en-US" dirty="0"/>
              <a:t> here comes from the Anglo-Saxon </a:t>
            </a:r>
            <a:r>
              <a:rPr lang="en-US" i="1" dirty="0" err="1"/>
              <a:t>wyrd</a:t>
            </a:r>
            <a:r>
              <a:rPr lang="en-US" dirty="0"/>
              <a:t>, and </a:t>
            </a:r>
            <a:r>
              <a:rPr lang="en-US" dirty="0">
                <a:highlight>
                  <a:srgbClr val="00FF00"/>
                </a:highlight>
              </a:rPr>
              <a:t>means fate or destiny</a:t>
            </a:r>
            <a:r>
              <a:rPr lang="en-US" dirty="0"/>
              <a:t>. Thus </a:t>
            </a:r>
            <a:r>
              <a:rPr lang="en-US" dirty="0">
                <a:highlight>
                  <a:srgbClr val="00FF00"/>
                </a:highlight>
              </a:rPr>
              <a:t>the Weird Sisters are foretellers of Macbeth's fate</a:t>
            </a:r>
            <a:r>
              <a:rPr lang="en-US" dirty="0"/>
              <a:t>. </a:t>
            </a:r>
          </a:p>
        </p:txBody>
      </p:sp>
    </p:spTree>
    <p:extLst>
      <p:ext uri="{BB962C8B-B14F-4D97-AF65-F5344CB8AC3E}">
        <p14:creationId xmlns:p14="http://schemas.microsoft.com/office/powerpoint/2010/main" val="3171921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64A6-3E17-45DC-9CFF-B4980972B3A0}"/>
              </a:ext>
            </a:extLst>
          </p:cNvPr>
          <p:cNvSpPr>
            <a:spLocks noGrp="1"/>
          </p:cNvSpPr>
          <p:nvPr>
            <p:ph type="title"/>
          </p:nvPr>
        </p:nvSpPr>
        <p:spPr/>
        <p:txBody>
          <a:bodyPr/>
          <a:lstStyle/>
          <a:p>
            <a:r>
              <a:rPr lang="en-US" i="1" dirty="0"/>
              <a:t>Macbeth</a:t>
            </a:r>
            <a:r>
              <a:rPr lang="en-US" dirty="0"/>
              <a:t> Act I</a:t>
            </a:r>
          </a:p>
        </p:txBody>
      </p:sp>
      <p:sp>
        <p:nvSpPr>
          <p:cNvPr id="3" name="Content Placeholder 2">
            <a:extLst>
              <a:ext uri="{FF2B5EF4-FFF2-40B4-BE49-F238E27FC236}">
                <a16:creationId xmlns:a16="http://schemas.microsoft.com/office/drawing/2014/main" id="{CFE933E0-3E1C-483A-8463-FCEDD8602AE5}"/>
              </a:ext>
            </a:extLst>
          </p:cNvPr>
          <p:cNvSpPr>
            <a:spLocks noGrp="1"/>
          </p:cNvSpPr>
          <p:nvPr>
            <p:ph idx="1"/>
          </p:nvPr>
        </p:nvSpPr>
        <p:spPr/>
        <p:txBody>
          <a:bodyPr/>
          <a:lstStyle/>
          <a:p>
            <a:r>
              <a:rPr lang="en-US" dirty="0"/>
              <a:t>Tightly compact play with </a:t>
            </a:r>
            <a:r>
              <a:rPr lang="en-US" dirty="0">
                <a:highlight>
                  <a:srgbClr val="00FF00"/>
                </a:highlight>
              </a:rPr>
              <a:t>symmetry</a:t>
            </a:r>
            <a:r>
              <a:rPr lang="en-US" dirty="0"/>
              <a:t> (</a:t>
            </a:r>
            <a:r>
              <a:rPr lang="en-US" dirty="0">
                <a:highlight>
                  <a:srgbClr val="00FF00"/>
                </a:highlight>
              </a:rPr>
              <a:t>plays begins and ends with battles</a:t>
            </a:r>
            <a:r>
              <a:rPr lang="en-US" dirty="0"/>
              <a:t>) and some interesting and clear motifs and tropes (blood) </a:t>
            </a:r>
          </a:p>
          <a:p>
            <a:r>
              <a:rPr lang="en-US" dirty="0">
                <a:highlight>
                  <a:srgbClr val="00FF00"/>
                </a:highlight>
              </a:rPr>
              <a:t>Political play </a:t>
            </a:r>
            <a:r>
              <a:rPr lang="en-US" dirty="0"/>
              <a:t>(focus on assassination of a king) but also </a:t>
            </a:r>
            <a:r>
              <a:rPr lang="en-US" dirty="0">
                <a:highlight>
                  <a:srgbClr val="00FF00"/>
                </a:highlight>
              </a:rPr>
              <a:t>domestic</a:t>
            </a:r>
            <a:r>
              <a:rPr lang="en-US" dirty="0"/>
              <a:t> (Lady Macbeth and her husband are a major aspect of the play)</a:t>
            </a:r>
          </a:p>
          <a:p>
            <a:r>
              <a:rPr lang="en-US" dirty="0"/>
              <a:t>Macbeth’s complexity as a character derives largely from moments of </a:t>
            </a:r>
            <a:r>
              <a:rPr lang="en-US" dirty="0">
                <a:highlight>
                  <a:srgbClr val="00FF00"/>
                </a:highlight>
              </a:rPr>
              <a:t>paradox</a:t>
            </a:r>
            <a:r>
              <a:rPr lang="en-US" dirty="0"/>
              <a:t> and uncertainty (“fair is foul and foul is fair” reads like double-speak) </a:t>
            </a:r>
          </a:p>
          <a:p>
            <a:endParaRPr lang="en-US" dirty="0"/>
          </a:p>
        </p:txBody>
      </p:sp>
    </p:spTree>
    <p:extLst>
      <p:ext uri="{BB962C8B-B14F-4D97-AF65-F5344CB8AC3E}">
        <p14:creationId xmlns:p14="http://schemas.microsoft.com/office/powerpoint/2010/main" val="286552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235D5-4627-4840-882A-58297CFAAFA2}"/>
              </a:ext>
            </a:extLst>
          </p:cNvPr>
          <p:cNvSpPr>
            <a:spLocks noGrp="1"/>
          </p:cNvSpPr>
          <p:nvPr>
            <p:ph type="title"/>
          </p:nvPr>
        </p:nvSpPr>
        <p:spPr/>
        <p:txBody>
          <a:bodyPr/>
          <a:lstStyle/>
          <a:p>
            <a:r>
              <a:rPr lang="en-US" dirty="0"/>
              <a:t>Sources for </a:t>
            </a:r>
            <a:r>
              <a:rPr lang="en-US" dirty="0" err="1"/>
              <a:t>macbeth</a:t>
            </a:r>
            <a:endParaRPr lang="en-US" dirty="0"/>
          </a:p>
        </p:txBody>
      </p:sp>
      <p:sp>
        <p:nvSpPr>
          <p:cNvPr id="3" name="Content Placeholder 2">
            <a:extLst>
              <a:ext uri="{FF2B5EF4-FFF2-40B4-BE49-F238E27FC236}">
                <a16:creationId xmlns:a16="http://schemas.microsoft.com/office/drawing/2014/main" id="{E4A7FFF2-F01C-4517-997F-3F87C1640F0B}"/>
              </a:ext>
            </a:extLst>
          </p:cNvPr>
          <p:cNvSpPr>
            <a:spLocks noGrp="1"/>
          </p:cNvSpPr>
          <p:nvPr>
            <p:ph idx="1"/>
          </p:nvPr>
        </p:nvSpPr>
        <p:spPr/>
        <p:txBody>
          <a:bodyPr>
            <a:normAutofit fontScale="62500" lnSpcReduction="20000"/>
          </a:bodyPr>
          <a:lstStyle/>
          <a:p>
            <a:r>
              <a:rPr lang="en-US" dirty="0"/>
              <a:t>Shakespeare's chief source for </a:t>
            </a:r>
            <a:r>
              <a:rPr lang="en-US" i="1" dirty="0">
                <a:hlinkClick r:id="rId2"/>
              </a:rPr>
              <a:t>Macbeth</a:t>
            </a:r>
            <a:r>
              <a:rPr lang="en-US" dirty="0"/>
              <a:t> was </a:t>
            </a:r>
            <a:r>
              <a:rPr lang="en-US" dirty="0">
                <a:highlight>
                  <a:srgbClr val="00FF00"/>
                </a:highlight>
              </a:rPr>
              <a:t>Holinshed's </a:t>
            </a:r>
            <a:r>
              <a:rPr lang="en-US" i="1" dirty="0">
                <a:highlight>
                  <a:srgbClr val="00FF00"/>
                </a:highlight>
              </a:rPr>
              <a:t>Chronicles (Macbeth)</a:t>
            </a:r>
            <a:r>
              <a:rPr lang="en-US" dirty="0">
                <a:highlight>
                  <a:srgbClr val="00FF00"/>
                </a:highlight>
              </a:rPr>
              <a:t>, </a:t>
            </a:r>
            <a:r>
              <a:rPr lang="en-US" dirty="0"/>
              <a:t>who based his account of Scotland's history, and Macbeth's in particular, on the </a:t>
            </a:r>
            <a:r>
              <a:rPr lang="en-US" i="1" dirty="0" err="1"/>
              <a:t>Scotorum</a:t>
            </a:r>
            <a:r>
              <a:rPr lang="en-US" i="1" dirty="0"/>
              <a:t> </a:t>
            </a:r>
            <a:r>
              <a:rPr lang="en-US" i="1" dirty="0" err="1"/>
              <a:t>Historiae</a:t>
            </a:r>
            <a:r>
              <a:rPr lang="en-US" dirty="0"/>
              <a:t>, written in 1527 by Hector </a:t>
            </a:r>
            <a:r>
              <a:rPr lang="en-US" dirty="0" err="1"/>
              <a:t>Boece</a:t>
            </a:r>
            <a:r>
              <a:rPr lang="en-US" dirty="0"/>
              <a:t>. Other minor sources contributed to Shakespeare's dramatic version of history, including </a:t>
            </a:r>
            <a:r>
              <a:rPr lang="en-US" dirty="0">
                <a:highlight>
                  <a:srgbClr val="00FF00"/>
                </a:highlight>
              </a:rPr>
              <a:t>Reginald Scot's </a:t>
            </a:r>
            <a:r>
              <a:rPr lang="en-US" i="1" dirty="0">
                <a:highlight>
                  <a:srgbClr val="00FF00"/>
                </a:highlight>
              </a:rPr>
              <a:t>Discovery of Witchcraft</a:t>
            </a:r>
            <a:r>
              <a:rPr lang="en-US" dirty="0">
                <a:highlight>
                  <a:srgbClr val="00FF00"/>
                </a:highlight>
              </a:rPr>
              <a:t>, and </a:t>
            </a:r>
            <a:r>
              <a:rPr lang="en-US" i="1" dirty="0" err="1">
                <a:highlight>
                  <a:srgbClr val="00FF00"/>
                </a:highlight>
              </a:rPr>
              <a:t>Daemonologie</a:t>
            </a:r>
            <a:r>
              <a:rPr lang="en-US" dirty="0">
                <a:highlight>
                  <a:srgbClr val="00FF00"/>
                </a:highlight>
              </a:rPr>
              <a:t>, written in 1599 by </a:t>
            </a:r>
            <a:r>
              <a:rPr lang="en-US" dirty="0">
                <a:highlight>
                  <a:srgbClr val="00FF00"/>
                </a:highlight>
                <a:hlinkClick r:id="rId3"/>
              </a:rPr>
              <a:t>King James I</a:t>
            </a:r>
            <a:r>
              <a:rPr lang="en-US" dirty="0"/>
              <a:t>. Macbeth's words on dogs and men in Act 3, scene 1, (91-100), likely came from </a:t>
            </a:r>
            <a:r>
              <a:rPr lang="en-US" i="1" dirty="0"/>
              <a:t>Colloquia</a:t>
            </a:r>
            <a:r>
              <a:rPr lang="en-US" dirty="0"/>
              <a:t>, the memoirs of Erasmus (edition circa 1500). The plays of Seneca seem to have had great influence on Shakespeare, and, although no direct similarities to the work of </a:t>
            </a:r>
            <a:r>
              <a:rPr lang="en-US" dirty="0">
                <a:hlinkClick r:id="rId4"/>
              </a:rPr>
              <a:t>Seneca</a:t>
            </a:r>
            <a:r>
              <a:rPr lang="en-US" dirty="0"/>
              <a:t> can be seen in </a:t>
            </a:r>
            <a:r>
              <a:rPr lang="en-US" i="1" dirty="0"/>
              <a:t>Macbeth</a:t>
            </a:r>
            <a:r>
              <a:rPr lang="en-US" dirty="0"/>
              <a:t>, the overall atmosphere of the play and the depiction of </a:t>
            </a:r>
            <a:r>
              <a:rPr lang="en-US" dirty="0">
                <a:hlinkClick r:id="rId5"/>
              </a:rPr>
              <a:t>Lady Macbeth</a:t>
            </a:r>
            <a:r>
              <a:rPr lang="en-US" dirty="0"/>
              <a:t> can be attributed to the Latin author. </a:t>
            </a:r>
            <a:br>
              <a:rPr lang="en-US" dirty="0"/>
            </a:br>
            <a:br>
              <a:rPr lang="en-US" dirty="0"/>
            </a:br>
            <a:r>
              <a:rPr lang="en-US" dirty="0"/>
              <a:t>An examination of </a:t>
            </a:r>
            <a:r>
              <a:rPr lang="en-US" i="1" dirty="0"/>
              <a:t>Macbeth</a:t>
            </a:r>
            <a:r>
              <a:rPr lang="en-US" dirty="0"/>
              <a:t> and Shakespeare's sources leads us to formulate several conclusions concerning the motives behind the dramatists alterations. It can be argued that the changes serve three main purposes: </a:t>
            </a:r>
            <a:r>
              <a:rPr lang="en-US" dirty="0">
                <a:highlight>
                  <a:srgbClr val="00FF00"/>
                </a:highlight>
              </a:rPr>
              <a:t>the dramatic purpose of producing a more exciting story</a:t>
            </a:r>
            <a:r>
              <a:rPr lang="en-US" dirty="0"/>
              <a:t> than is found in the sources; </a:t>
            </a:r>
            <a:r>
              <a:rPr lang="en-US" dirty="0">
                <a:highlight>
                  <a:srgbClr val="00FF00"/>
                </a:highlight>
              </a:rPr>
              <a:t>the thematic purpose of creating a more complex characterization of Macbeth</a:t>
            </a:r>
            <a:r>
              <a:rPr lang="en-US" dirty="0"/>
              <a:t>; and </a:t>
            </a:r>
            <a:r>
              <a:rPr lang="en-US" dirty="0">
                <a:highlight>
                  <a:srgbClr val="00FF00"/>
                </a:highlight>
              </a:rPr>
              <a:t>the political purpose of catering to the beliefs of the reigning monarch</a:t>
            </a:r>
            <a:r>
              <a:rPr lang="en-US" dirty="0"/>
              <a:t>, King James the First. And, in the grander scheme, Shakespeare's alterations function to convey the sentiment echoed in many of his works – that there is a divine right of kings, and that to usurp the throne is a nefarious crime against all of humanity. </a:t>
            </a:r>
            <a:br>
              <a:rPr lang="en-US" dirty="0"/>
            </a:br>
            <a:endParaRPr lang="en-US" dirty="0"/>
          </a:p>
        </p:txBody>
      </p:sp>
    </p:spTree>
    <p:extLst>
      <p:ext uri="{BB962C8B-B14F-4D97-AF65-F5344CB8AC3E}">
        <p14:creationId xmlns:p14="http://schemas.microsoft.com/office/powerpoint/2010/main" val="200099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F8A9-1668-4960-A7EB-91B7C7C97A08}"/>
              </a:ext>
            </a:extLst>
          </p:cNvPr>
          <p:cNvSpPr>
            <a:spLocks noGrp="1"/>
          </p:cNvSpPr>
          <p:nvPr>
            <p:ph type="title"/>
          </p:nvPr>
        </p:nvSpPr>
        <p:spPr/>
        <p:txBody>
          <a:bodyPr/>
          <a:lstStyle/>
          <a:p>
            <a:r>
              <a:rPr lang="en-US" dirty="0"/>
              <a:t>Tragedy</a:t>
            </a:r>
          </a:p>
        </p:txBody>
      </p:sp>
      <p:sp>
        <p:nvSpPr>
          <p:cNvPr id="3" name="Content Placeholder 2">
            <a:extLst>
              <a:ext uri="{FF2B5EF4-FFF2-40B4-BE49-F238E27FC236}">
                <a16:creationId xmlns:a16="http://schemas.microsoft.com/office/drawing/2014/main" id="{4B3DD7AE-D1AB-4D2E-9710-0A0D81ACE9A9}"/>
              </a:ext>
            </a:extLst>
          </p:cNvPr>
          <p:cNvSpPr>
            <a:spLocks noGrp="1"/>
          </p:cNvSpPr>
          <p:nvPr>
            <p:ph idx="1"/>
          </p:nvPr>
        </p:nvSpPr>
        <p:spPr/>
        <p:txBody>
          <a:bodyPr>
            <a:normAutofit fontScale="70000" lnSpcReduction="20000"/>
          </a:bodyPr>
          <a:lstStyle/>
          <a:p>
            <a:r>
              <a:rPr lang="en-US" dirty="0"/>
              <a:t>Aristotle wrote on the “rules” on tragedy and Shakespeare was influenced by Aristotle's’ works</a:t>
            </a:r>
          </a:p>
          <a:p>
            <a:r>
              <a:rPr lang="en-US" dirty="0" err="1"/>
              <a:t>Aristotlean</a:t>
            </a:r>
            <a:r>
              <a:rPr lang="en-US" dirty="0"/>
              <a:t> Tragedy Rules</a:t>
            </a:r>
          </a:p>
          <a:p>
            <a:r>
              <a:rPr lang="en-US" dirty="0"/>
              <a:t>(1) </a:t>
            </a:r>
            <a:r>
              <a:rPr lang="en-US" dirty="0">
                <a:highlight>
                  <a:srgbClr val="00FF00"/>
                </a:highlight>
              </a:rPr>
              <a:t>A Tragedy must not be the spectacle of a perfectly good man brought from prosperity to adversity</a:t>
            </a:r>
            <a:r>
              <a:rPr lang="en-US" dirty="0"/>
              <a:t>. For this merely shocks us. (2) </a:t>
            </a:r>
            <a:r>
              <a:rPr lang="en-US" dirty="0">
                <a:highlight>
                  <a:srgbClr val="00FF00"/>
                </a:highlight>
              </a:rPr>
              <a:t>Nor</a:t>
            </a:r>
            <a:r>
              <a:rPr lang="en-US" dirty="0"/>
              <a:t>, of course, </a:t>
            </a:r>
            <a:r>
              <a:rPr lang="en-US" dirty="0">
                <a:highlight>
                  <a:srgbClr val="00FF00"/>
                </a:highlight>
              </a:rPr>
              <a:t>must it be that of a bad man passing from adversity to prosperity</a:t>
            </a:r>
            <a:r>
              <a:rPr lang="en-US" dirty="0"/>
              <a:t>: for that is not tragedy at all, but the perversion of tragedy, and revolts the moral sense. </a:t>
            </a:r>
          </a:p>
          <a:p>
            <a:r>
              <a:rPr lang="en-US" dirty="0"/>
              <a:t>(3) </a:t>
            </a:r>
            <a:r>
              <a:rPr lang="en-US" dirty="0">
                <a:highlight>
                  <a:srgbClr val="00FF00"/>
                </a:highlight>
              </a:rPr>
              <a:t>Nor</a:t>
            </a:r>
            <a:r>
              <a:rPr lang="en-US" dirty="0"/>
              <a:t>, again, </a:t>
            </a:r>
            <a:r>
              <a:rPr lang="en-US" dirty="0">
                <a:highlight>
                  <a:srgbClr val="00FF00"/>
                </a:highlight>
              </a:rPr>
              <a:t>should it exhibit the downfall of an utter villain</a:t>
            </a:r>
            <a:r>
              <a:rPr lang="en-US" dirty="0"/>
              <a:t>: since pity is aroused by undeserved misfortunes, terror by misfortunes befalling a man like ourselves. </a:t>
            </a:r>
          </a:p>
          <a:p>
            <a:r>
              <a:rPr lang="en-US" dirty="0"/>
              <a:t>(4) There remains, then, as the only proper subject for Tragedy, </a:t>
            </a:r>
            <a:r>
              <a:rPr lang="en-US" dirty="0">
                <a:highlight>
                  <a:srgbClr val="00FF00"/>
                </a:highlight>
              </a:rPr>
              <a:t>the spectacle of a man not absolutely or eminently good or wise who is brought to disaster not by sheer depravity but by some error or frailty</a:t>
            </a:r>
            <a:r>
              <a:rPr lang="en-US" dirty="0"/>
              <a:t>. </a:t>
            </a:r>
          </a:p>
          <a:p>
            <a:r>
              <a:rPr lang="en-US" dirty="0"/>
              <a:t>(5) Lastly, </a:t>
            </a:r>
            <a:r>
              <a:rPr lang="en-US" dirty="0">
                <a:highlight>
                  <a:srgbClr val="00FF00"/>
                </a:highlight>
              </a:rPr>
              <a:t>this man must be highly renowned and prosperous </a:t>
            </a:r>
            <a:r>
              <a:rPr lang="en-US" dirty="0"/>
              <a:t>— an Oedipus, a Thyestes, or some other illustrious person. </a:t>
            </a:r>
          </a:p>
          <a:p>
            <a:endParaRPr lang="en-US" dirty="0"/>
          </a:p>
        </p:txBody>
      </p:sp>
    </p:spTree>
    <p:extLst>
      <p:ext uri="{BB962C8B-B14F-4D97-AF65-F5344CB8AC3E}">
        <p14:creationId xmlns:p14="http://schemas.microsoft.com/office/powerpoint/2010/main" val="3024648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5B36-F324-4C74-A7DF-EE0615B89AF2}"/>
              </a:ext>
            </a:extLst>
          </p:cNvPr>
          <p:cNvSpPr>
            <a:spLocks noGrp="1"/>
          </p:cNvSpPr>
          <p:nvPr>
            <p:ph type="title"/>
          </p:nvPr>
        </p:nvSpPr>
        <p:spPr/>
        <p:txBody>
          <a:bodyPr/>
          <a:lstStyle/>
          <a:p>
            <a:r>
              <a:rPr lang="en-US" dirty="0"/>
              <a:t>Soliloquy </a:t>
            </a:r>
          </a:p>
        </p:txBody>
      </p:sp>
      <p:sp>
        <p:nvSpPr>
          <p:cNvPr id="3" name="Content Placeholder 2">
            <a:extLst>
              <a:ext uri="{FF2B5EF4-FFF2-40B4-BE49-F238E27FC236}">
                <a16:creationId xmlns:a16="http://schemas.microsoft.com/office/drawing/2014/main" id="{96410E93-EAAD-47E6-8DCE-F44DEC4840A5}"/>
              </a:ext>
            </a:extLst>
          </p:cNvPr>
          <p:cNvSpPr>
            <a:spLocks noGrp="1"/>
          </p:cNvSpPr>
          <p:nvPr>
            <p:ph idx="1"/>
          </p:nvPr>
        </p:nvSpPr>
        <p:spPr/>
        <p:txBody>
          <a:bodyPr>
            <a:normAutofit fontScale="85000" lnSpcReduction="20000"/>
          </a:bodyPr>
          <a:lstStyle/>
          <a:p>
            <a:r>
              <a:rPr lang="en-US" dirty="0"/>
              <a:t>A device often used in drama when </a:t>
            </a:r>
            <a:r>
              <a:rPr lang="en-US" dirty="0">
                <a:highlight>
                  <a:srgbClr val="00FF00"/>
                </a:highlight>
              </a:rPr>
              <a:t>a character speaks to himself or herself, relating thoughts and feelings</a:t>
            </a:r>
            <a:r>
              <a:rPr lang="en-US" dirty="0"/>
              <a:t>, thereby also </a:t>
            </a:r>
            <a:r>
              <a:rPr lang="en-US" dirty="0">
                <a:highlight>
                  <a:srgbClr val="00FF00"/>
                </a:highlight>
              </a:rPr>
              <a:t>sharing them with the audience, giving off the illusion of being a series of unspoken reflections</a:t>
            </a:r>
            <a:r>
              <a:rPr lang="en-US" dirty="0"/>
              <a:t>.</a:t>
            </a:r>
            <a:r>
              <a:rPr lang="en-US" baseline="30000" dirty="0">
                <a:hlinkClick r:id="rId2"/>
              </a:rPr>
              <a:t>[1]</a:t>
            </a:r>
            <a:r>
              <a:rPr lang="en-US" dirty="0"/>
              <a:t> If other characters are present, they keep silent</a:t>
            </a:r>
            <a:r>
              <a:rPr lang="en-US" baseline="30000" dirty="0">
                <a:hlinkClick r:id="rId3"/>
              </a:rPr>
              <a:t>[2]</a:t>
            </a:r>
            <a:r>
              <a:rPr lang="en-US" dirty="0"/>
              <a:t> and/or are disregarded by the speaker.</a:t>
            </a:r>
            <a:r>
              <a:rPr lang="en-US" baseline="30000" dirty="0">
                <a:hlinkClick r:id="rId4"/>
              </a:rPr>
              <a:t>[3]</a:t>
            </a:r>
            <a:endParaRPr lang="en-US" dirty="0"/>
          </a:p>
          <a:p>
            <a:r>
              <a:rPr lang="en-US" dirty="0"/>
              <a:t>The term soliloquy is distinct from a </a:t>
            </a:r>
            <a:r>
              <a:rPr lang="en-US" dirty="0">
                <a:hlinkClick r:id="rId5" tooltip="Monologue"/>
              </a:rPr>
              <a:t>monologue</a:t>
            </a:r>
            <a:r>
              <a:rPr lang="en-US" dirty="0"/>
              <a:t> or an </a:t>
            </a:r>
            <a:r>
              <a:rPr lang="en-US" dirty="0">
                <a:hlinkClick r:id="rId6" tooltip="Aside"/>
              </a:rPr>
              <a:t>aside</a:t>
            </a:r>
            <a:r>
              <a:rPr lang="en-US" dirty="0"/>
              <a:t>: </a:t>
            </a:r>
            <a:r>
              <a:rPr lang="en-US" dirty="0">
                <a:highlight>
                  <a:srgbClr val="00FF00"/>
                </a:highlight>
              </a:rPr>
              <a:t>a monologue is a speech where one character addresses other characters</a:t>
            </a:r>
            <a:r>
              <a:rPr lang="en-US" dirty="0"/>
              <a:t>; </a:t>
            </a:r>
            <a:r>
              <a:rPr lang="en-US" dirty="0">
                <a:highlight>
                  <a:srgbClr val="00FF00"/>
                </a:highlight>
              </a:rPr>
              <a:t>an aside is a (usually short) comment by one character towards the audience</a:t>
            </a:r>
            <a:r>
              <a:rPr lang="en-US" dirty="0"/>
              <a:t>, though during the play it may seem like the character is addressing him or herself.</a:t>
            </a:r>
          </a:p>
          <a:p>
            <a:r>
              <a:rPr lang="en-US" dirty="0"/>
              <a:t>Shakespeare often employs soliloquys in his plays </a:t>
            </a:r>
          </a:p>
          <a:p>
            <a:r>
              <a:rPr lang="en-US" dirty="0"/>
              <a:t>His most famous is the “to be or not to be” soliloquy in Hamlet—</a:t>
            </a:r>
          </a:p>
          <a:p>
            <a:r>
              <a:rPr lang="en-US" dirty="0"/>
              <a:t>In Macbeth, the first one arrives at the end of Act I…</a:t>
            </a:r>
          </a:p>
          <a:p>
            <a:endParaRPr lang="en-US" dirty="0"/>
          </a:p>
        </p:txBody>
      </p:sp>
    </p:spTree>
    <p:extLst>
      <p:ext uri="{BB962C8B-B14F-4D97-AF65-F5344CB8AC3E}">
        <p14:creationId xmlns:p14="http://schemas.microsoft.com/office/powerpoint/2010/main" val="3773986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0CB372-886A-4179-9DC5-F5AF679F6420}"/>
              </a:ext>
            </a:extLst>
          </p:cNvPr>
          <p:cNvSpPr>
            <a:spLocks noGrp="1"/>
          </p:cNvSpPr>
          <p:nvPr>
            <p:ph type="title"/>
          </p:nvPr>
        </p:nvSpPr>
        <p:spPr/>
        <p:txBody>
          <a:bodyPr/>
          <a:lstStyle/>
          <a:p>
            <a:r>
              <a:rPr lang="en-US" dirty="0"/>
              <a:t>Family Tree</a:t>
            </a:r>
          </a:p>
        </p:txBody>
      </p:sp>
      <p:pic>
        <p:nvPicPr>
          <p:cNvPr id="8" name="Content Placeholder 7" descr="A person wearing a costume&#10;&#10;Description generated with very high confidence">
            <a:extLst>
              <a:ext uri="{FF2B5EF4-FFF2-40B4-BE49-F238E27FC236}">
                <a16:creationId xmlns:a16="http://schemas.microsoft.com/office/drawing/2014/main" id="{AC9E4DAC-A9AC-4749-817F-DFE0B49F7D84}"/>
              </a:ext>
            </a:extLst>
          </p:cNvPr>
          <p:cNvPicPr>
            <a:picLocks noGrp="1" noChangeAspect="1"/>
          </p:cNvPicPr>
          <p:nvPr>
            <p:ph sz="half" idx="1"/>
          </p:nvPr>
        </p:nvPicPr>
        <p:blipFill>
          <a:blip r:embed="rId2"/>
          <a:stretch>
            <a:fillRect/>
          </a:stretch>
        </p:blipFill>
        <p:spPr>
          <a:xfrm>
            <a:off x="2048607" y="1243431"/>
            <a:ext cx="2539043" cy="4371138"/>
          </a:xfrm>
        </p:spPr>
      </p:pic>
      <p:sp>
        <p:nvSpPr>
          <p:cNvPr id="6" name="Content Placeholder 5">
            <a:extLst>
              <a:ext uri="{FF2B5EF4-FFF2-40B4-BE49-F238E27FC236}">
                <a16:creationId xmlns:a16="http://schemas.microsoft.com/office/drawing/2014/main" id="{2F472287-96D9-472F-97E0-22381572E4B6}"/>
              </a:ext>
            </a:extLst>
          </p:cNvPr>
          <p:cNvSpPr>
            <a:spLocks noGrp="1"/>
          </p:cNvSpPr>
          <p:nvPr>
            <p:ph sz="half" idx="2"/>
          </p:nvPr>
        </p:nvSpPr>
        <p:spPr/>
        <p:txBody>
          <a:bodyPr/>
          <a:lstStyle/>
          <a:p>
            <a:r>
              <a:rPr lang="en-US" dirty="0">
                <a:highlight>
                  <a:srgbClr val="00FF00"/>
                </a:highlight>
              </a:rPr>
              <a:t>Henry VIII </a:t>
            </a:r>
            <a:r>
              <a:rPr lang="en-US" dirty="0"/>
              <a:t>had </a:t>
            </a:r>
            <a:r>
              <a:rPr lang="en-US" dirty="0">
                <a:highlight>
                  <a:srgbClr val="00FF00"/>
                </a:highlight>
              </a:rPr>
              <a:t>SIX wives </a:t>
            </a:r>
            <a:r>
              <a:rPr lang="en-US" dirty="0"/>
              <a:t>during his reign as king of England</a:t>
            </a:r>
          </a:p>
          <a:p>
            <a:r>
              <a:rPr lang="en-US" dirty="0"/>
              <a:t>He wanted a son but alas for a long time only had daughters—so he </a:t>
            </a:r>
            <a:r>
              <a:rPr lang="en-US" dirty="0">
                <a:highlight>
                  <a:srgbClr val="00FF00"/>
                </a:highlight>
              </a:rPr>
              <a:t>broke from the Catholic Church </a:t>
            </a:r>
            <a:r>
              <a:rPr lang="en-US" dirty="0"/>
              <a:t>and formed the Church of England so he could legally annul his first marriage and remarry </a:t>
            </a:r>
          </a:p>
        </p:txBody>
      </p:sp>
    </p:spTree>
    <p:extLst>
      <p:ext uri="{BB962C8B-B14F-4D97-AF65-F5344CB8AC3E}">
        <p14:creationId xmlns:p14="http://schemas.microsoft.com/office/powerpoint/2010/main" val="1112142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97C5-70A6-43AF-A2F8-8878C2F89B05}"/>
              </a:ext>
            </a:extLst>
          </p:cNvPr>
          <p:cNvSpPr>
            <a:spLocks noGrp="1"/>
          </p:cNvSpPr>
          <p:nvPr>
            <p:ph type="title"/>
          </p:nvPr>
        </p:nvSpPr>
        <p:spPr/>
        <p:txBody>
          <a:bodyPr>
            <a:normAutofit fontScale="90000"/>
          </a:bodyPr>
          <a:lstStyle/>
          <a:p>
            <a:r>
              <a:rPr lang="en-US" dirty="0"/>
              <a:t>“If it were done when 'tis done, then 'twere well </a:t>
            </a:r>
            <a:br>
              <a:rPr lang="en-US" dirty="0"/>
            </a:br>
            <a:r>
              <a:rPr lang="en-US" dirty="0"/>
              <a:t>It were done quickly”</a:t>
            </a:r>
          </a:p>
        </p:txBody>
      </p:sp>
      <p:sp>
        <p:nvSpPr>
          <p:cNvPr id="3" name="Content Placeholder 2">
            <a:extLst>
              <a:ext uri="{FF2B5EF4-FFF2-40B4-BE49-F238E27FC236}">
                <a16:creationId xmlns:a16="http://schemas.microsoft.com/office/drawing/2014/main" id="{3F57C76A-801A-441F-AE6B-97BEBDC4F97A}"/>
              </a:ext>
            </a:extLst>
          </p:cNvPr>
          <p:cNvSpPr>
            <a:spLocks noGrp="1"/>
          </p:cNvSpPr>
          <p:nvPr>
            <p:ph idx="1"/>
          </p:nvPr>
        </p:nvSpPr>
        <p:spPr/>
        <p:txBody>
          <a:bodyPr/>
          <a:lstStyle/>
          <a:p>
            <a:r>
              <a:rPr lang="en-US" dirty="0"/>
              <a:t>If I could guarantee no further complications arise from the murder, and the whole matter would be neatly concluded, then it would be best to kill Duncan and kill him quickly: "If it were </a:t>
            </a:r>
            <a:r>
              <a:rPr lang="en-US" i="1" dirty="0"/>
              <a:t>done</a:t>
            </a:r>
            <a:r>
              <a:rPr lang="en-US" dirty="0"/>
              <a:t> [finished] when 'tis done." Note the foreshadowing in these lines. Wrestling with the consequences of Duncan's murder will be Macbeth's downfall. </a:t>
            </a:r>
          </a:p>
        </p:txBody>
      </p:sp>
    </p:spTree>
    <p:extLst>
      <p:ext uri="{BB962C8B-B14F-4D97-AF65-F5344CB8AC3E}">
        <p14:creationId xmlns:p14="http://schemas.microsoft.com/office/powerpoint/2010/main" val="1564670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5707-B851-4F4E-8A99-3ADB7AADD6A7}"/>
              </a:ext>
            </a:extLst>
          </p:cNvPr>
          <p:cNvSpPr>
            <a:spLocks noGrp="1"/>
          </p:cNvSpPr>
          <p:nvPr>
            <p:ph type="title"/>
          </p:nvPr>
        </p:nvSpPr>
        <p:spPr/>
        <p:txBody>
          <a:bodyPr/>
          <a:lstStyle/>
          <a:p>
            <a:r>
              <a:rPr lang="en-US" dirty="0"/>
              <a:t>Analysis of first soliloquy </a:t>
            </a:r>
          </a:p>
        </p:txBody>
      </p:sp>
      <p:sp>
        <p:nvSpPr>
          <p:cNvPr id="3" name="Content Placeholder 2">
            <a:extLst>
              <a:ext uri="{FF2B5EF4-FFF2-40B4-BE49-F238E27FC236}">
                <a16:creationId xmlns:a16="http://schemas.microsoft.com/office/drawing/2014/main" id="{65DE6E63-CD2F-42E5-8CDA-85A96C1136C3}"/>
              </a:ext>
            </a:extLst>
          </p:cNvPr>
          <p:cNvSpPr>
            <a:spLocks noGrp="1"/>
          </p:cNvSpPr>
          <p:nvPr>
            <p:ph idx="1"/>
          </p:nvPr>
        </p:nvSpPr>
        <p:spPr/>
        <p:txBody>
          <a:bodyPr>
            <a:normAutofit fontScale="85000" lnSpcReduction="10000"/>
          </a:bodyPr>
          <a:lstStyle/>
          <a:p>
            <a:r>
              <a:rPr lang="en-US" dirty="0"/>
              <a:t>Macbeth's first soliloquy reaffirms that the Witches, by informing him that he will be "king hereafter" (1.3.50), have merely kindled his own innermost desire to obtain the throne. Their prediction may encourage Macbeth to act upon his secret thoughts, as does the prodding of Lady Macbeth, but it does not dictate Macbeth's course of action.</a:t>
            </a:r>
            <a:br>
              <a:rPr lang="en-US" dirty="0"/>
            </a:br>
            <a:br>
              <a:rPr lang="en-US" dirty="0"/>
            </a:br>
            <a:r>
              <a:rPr lang="en-US" dirty="0"/>
              <a:t>Macbeth makes a conscious choice to forsake morality and pursue his "Vaulting ambition" (28). This soliloquy exposes Macbeth's conflicting feelings about the murder. His first thoughts revolve around the consequences of committing the crime. In lines 1-12 his primary concern and reason for hesitation is the possibility that someone will exact that "even-handed Justice" (10) upon him. Once Macbeth usurps the throne there will be others who will plot to steal it from him. </a:t>
            </a:r>
          </a:p>
        </p:txBody>
      </p:sp>
    </p:spTree>
    <p:extLst>
      <p:ext uri="{BB962C8B-B14F-4D97-AF65-F5344CB8AC3E}">
        <p14:creationId xmlns:p14="http://schemas.microsoft.com/office/powerpoint/2010/main" val="1989026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27A8-1705-499A-837F-C6C5D1B36E74}"/>
              </a:ext>
            </a:extLst>
          </p:cNvPr>
          <p:cNvSpPr>
            <a:spLocks noGrp="1"/>
          </p:cNvSpPr>
          <p:nvPr>
            <p:ph type="title"/>
          </p:nvPr>
        </p:nvSpPr>
        <p:spPr/>
        <p:txBody>
          <a:bodyPr/>
          <a:lstStyle/>
          <a:p>
            <a:r>
              <a:rPr lang="en-US" dirty="0"/>
              <a:t>References to the bible</a:t>
            </a:r>
          </a:p>
        </p:txBody>
      </p:sp>
      <p:sp>
        <p:nvSpPr>
          <p:cNvPr id="3" name="Content Placeholder 2">
            <a:extLst>
              <a:ext uri="{FF2B5EF4-FFF2-40B4-BE49-F238E27FC236}">
                <a16:creationId xmlns:a16="http://schemas.microsoft.com/office/drawing/2014/main" id="{452730B1-0256-4407-B37C-EAFD4C6FF3A5}"/>
              </a:ext>
            </a:extLst>
          </p:cNvPr>
          <p:cNvSpPr>
            <a:spLocks noGrp="1"/>
          </p:cNvSpPr>
          <p:nvPr>
            <p:ph idx="1"/>
          </p:nvPr>
        </p:nvSpPr>
        <p:spPr/>
        <p:txBody>
          <a:bodyPr>
            <a:normAutofit fontScale="55000" lnSpcReduction="20000"/>
          </a:bodyPr>
          <a:lstStyle/>
          <a:p>
            <a:r>
              <a:rPr lang="en-US" b="1" dirty="0"/>
              <a:t>Banquo</a:t>
            </a:r>
            <a:r>
              <a:rPr lang="en-US" dirty="0"/>
              <a:t>: If you can look into the seeds of time,</a:t>
            </a:r>
            <a:br>
              <a:rPr lang="en-US" dirty="0"/>
            </a:br>
            <a:r>
              <a:rPr lang="en-US" dirty="0"/>
              <a:t>And say which grain will grow and which will not, </a:t>
            </a:r>
            <a:br>
              <a:rPr lang="en-US" dirty="0"/>
            </a:br>
            <a:r>
              <a:rPr lang="en-US" dirty="0"/>
              <a:t>Speak then to me (1.3.60)</a:t>
            </a:r>
            <a:br>
              <a:rPr lang="en-US" dirty="0"/>
            </a:br>
            <a:r>
              <a:rPr lang="en-US" b="1" u="sng" dirty="0"/>
              <a:t>Commentary</a:t>
            </a:r>
            <a:r>
              <a:rPr lang="en-US" b="1" dirty="0"/>
              <a:t>: </a:t>
            </a:r>
            <a:r>
              <a:rPr lang="en-US" dirty="0"/>
              <a:t>Banquo, unconvinced that the Witches can </a:t>
            </a:r>
            <a:r>
              <a:rPr lang="en-US" dirty="0" err="1"/>
              <a:t>forsee</a:t>
            </a:r>
            <a:r>
              <a:rPr lang="en-US" dirty="0"/>
              <a:t> the future, makes reference to Ecclesiastes 11.6: "In the morning sow thy seed, and in the evening withhold not thine hand: for thou </a:t>
            </a:r>
            <a:r>
              <a:rPr lang="en-US" dirty="0" err="1"/>
              <a:t>knowest</a:t>
            </a:r>
            <a:r>
              <a:rPr lang="en-US" dirty="0"/>
              <a:t> not whether shall prosper, either this or that, or whether they both shall be alike good." </a:t>
            </a:r>
            <a:br>
              <a:rPr lang="en-US" dirty="0"/>
            </a:br>
            <a:br>
              <a:rPr lang="en-US" dirty="0"/>
            </a:br>
            <a:r>
              <a:rPr lang="en-US" b="1" dirty="0"/>
              <a:t>Banquo</a:t>
            </a:r>
            <a:r>
              <a:rPr lang="en-US" dirty="0"/>
              <a:t>: And oftentimes, to win us to our harm,</a:t>
            </a:r>
            <a:br>
              <a:rPr lang="en-US" dirty="0"/>
            </a:br>
            <a:r>
              <a:rPr lang="en-US" dirty="0"/>
              <a:t>The instruments of darkness tell us truths, (1.3.123-4)</a:t>
            </a:r>
            <a:br>
              <a:rPr lang="en-US" dirty="0"/>
            </a:br>
            <a:r>
              <a:rPr lang="en-US" b="1" u="sng" dirty="0"/>
              <a:t>Commentary</a:t>
            </a:r>
            <a:r>
              <a:rPr lang="en-US" b="1" dirty="0"/>
              <a:t>: </a:t>
            </a:r>
            <a:r>
              <a:rPr lang="en-US" dirty="0"/>
              <a:t>Satan using Holy Scripture to lead us into sin is a common theme throughout the Bible. In Corinthians 11.13-14 we are told, "For such are false apostles, deceitful workers, transforming themselves into the apostles of Christ.</a:t>
            </a:r>
            <a:br>
              <a:rPr lang="en-US" dirty="0"/>
            </a:br>
            <a:r>
              <a:rPr lang="en-US" dirty="0"/>
              <a:t>And no marvel; for Satan himself is transformed into an angel of light". In Matthew 4.6, Satan attempts to use Scripture to tempt the Lord: "If thou be the Son of God, cast thyself down: for it is written, He shall give his angels charge concerning thee; and in their hands they shall bear thee up, lest at any time thou dash thy foot against a stone." Jesus replies, "It is written again/Thou shalt not tempt the Lord thy God." </a:t>
            </a:r>
            <a:br>
              <a:rPr lang="en-US" dirty="0"/>
            </a:br>
            <a:br>
              <a:rPr lang="en-US" dirty="0"/>
            </a:br>
            <a:r>
              <a:rPr lang="en-US" b="1" dirty="0"/>
              <a:t>Macbeth</a:t>
            </a:r>
            <a:r>
              <a:rPr lang="en-US" dirty="0"/>
              <a:t>: Come what come may</a:t>
            </a:r>
            <a:br>
              <a:rPr lang="en-US" dirty="0"/>
            </a:br>
            <a:r>
              <a:rPr lang="en-US" dirty="0"/>
              <a:t>Time and the hour runs through the roughest day. (1.3.156-7)</a:t>
            </a:r>
            <a:br>
              <a:rPr lang="en-US" dirty="0"/>
            </a:br>
            <a:r>
              <a:rPr lang="en-US" b="1" u="sng" dirty="0"/>
              <a:t>Commentary</a:t>
            </a:r>
            <a:r>
              <a:rPr lang="en-US" b="1" dirty="0"/>
              <a:t>: </a:t>
            </a:r>
            <a:r>
              <a:rPr lang="en-US" dirty="0"/>
              <a:t>A reference to two passages from the Bible: John 9.4: "I must work the works of him that sent me, while it is day: the night cometh when no man works"; and Job 7.1,2: "Is there not an appointed time to man upon the earth? and are not his days as the days of an hireling. As a servant </a:t>
            </a:r>
            <a:r>
              <a:rPr lang="en-US" dirty="0" err="1"/>
              <a:t>longeth</a:t>
            </a:r>
            <a:r>
              <a:rPr lang="en-US" dirty="0"/>
              <a:t> for the shadow, and as an hireling </a:t>
            </a:r>
            <a:r>
              <a:rPr lang="en-US" dirty="0" err="1"/>
              <a:t>looketh</a:t>
            </a:r>
            <a:r>
              <a:rPr lang="en-US"/>
              <a:t> for the end of his work." </a:t>
            </a:r>
          </a:p>
        </p:txBody>
      </p:sp>
    </p:spTree>
    <p:extLst>
      <p:ext uri="{BB962C8B-B14F-4D97-AF65-F5344CB8AC3E}">
        <p14:creationId xmlns:p14="http://schemas.microsoft.com/office/powerpoint/2010/main" val="1156815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DE0A-939C-4AFD-9774-366916D1D508}"/>
              </a:ext>
            </a:extLst>
          </p:cNvPr>
          <p:cNvSpPr>
            <a:spLocks noGrp="1"/>
          </p:cNvSpPr>
          <p:nvPr>
            <p:ph type="title"/>
          </p:nvPr>
        </p:nvSpPr>
        <p:spPr/>
        <p:txBody>
          <a:bodyPr/>
          <a:lstStyle/>
          <a:p>
            <a:r>
              <a:rPr lang="en-US" dirty="0"/>
              <a:t>Catherine of </a:t>
            </a:r>
            <a:r>
              <a:rPr lang="en-US" dirty="0" err="1"/>
              <a:t>aragon</a:t>
            </a:r>
            <a:endParaRPr lang="en-US" dirty="0"/>
          </a:p>
        </p:txBody>
      </p:sp>
      <p:pic>
        <p:nvPicPr>
          <p:cNvPr id="6" name="Content Placeholder 5" descr="A person wearing a costume&#10;&#10;Description generated with very high confidence">
            <a:extLst>
              <a:ext uri="{FF2B5EF4-FFF2-40B4-BE49-F238E27FC236}">
                <a16:creationId xmlns:a16="http://schemas.microsoft.com/office/drawing/2014/main" id="{2DC26CC1-5FE0-4CA6-A782-0F4D50518FBC}"/>
              </a:ext>
            </a:extLst>
          </p:cNvPr>
          <p:cNvPicPr>
            <a:picLocks noGrp="1" noChangeAspect="1"/>
          </p:cNvPicPr>
          <p:nvPr>
            <p:ph sz="half" idx="1"/>
          </p:nvPr>
        </p:nvPicPr>
        <p:blipFill>
          <a:blip r:embed="rId2"/>
          <a:stretch>
            <a:fillRect/>
          </a:stretch>
        </p:blipFill>
        <p:spPr>
          <a:xfrm>
            <a:off x="2364232" y="2011363"/>
            <a:ext cx="2654998" cy="3448050"/>
          </a:xfrm>
        </p:spPr>
      </p:pic>
      <p:sp>
        <p:nvSpPr>
          <p:cNvPr id="4" name="Content Placeholder 3">
            <a:extLst>
              <a:ext uri="{FF2B5EF4-FFF2-40B4-BE49-F238E27FC236}">
                <a16:creationId xmlns:a16="http://schemas.microsoft.com/office/drawing/2014/main" id="{79672DCA-AC1D-442C-A0D5-4E687B919ABB}"/>
              </a:ext>
            </a:extLst>
          </p:cNvPr>
          <p:cNvSpPr>
            <a:spLocks noGrp="1"/>
          </p:cNvSpPr>
          <p:nvPr>
            <p:ph sz="half" idx="2"/>
          </p:nvPr>
        </p:nvSpPr>
        <p:spPr/>
        <p:txBody>
          <a:bodyPr/>
          <a:lstStyle/>
          <a:p>
            <a:r>
              <a:rPr lang="en-US" dirty="0"/>
              <a:t>First wife of Henry VIII and mother of </a:t>
            </a:r>
            <a:r>
              <a:rPr lang="en-US" dirty="0">
                <a:highlight>
                  <a:srgbClr val="00FF00"/>
                </a:highlight>
              </a:rPr>
              <a:t>Mary I</a:t>
            </a:r>
            <a:r>
              <a:rPr lang="en-US" dirty="0"/>
              <a:t> (later queen of England) </a:t>
            </a:r>
          </a:p>
          <a:p>
            <a:r>
              <a:rPr lang="en-US" dirty="0"/>
              <a:t>The breakup of their marriage caused a massive break with the Roman Catholic Church and broke ties with the Pope and the King</a:t>
            </a:r>
          </a:p>
        </p:txBody>
      </p:sp>
    </p:spTree>
    <p:extLst>
      <p:ext uri="{BB962C8B-B14F-4D97-AF65-F5344CB8AC3E}">
        <p14:creationId xmlns:p14="http://schemas.microsoft.com/office/powerpoint/2010/main" val="2008863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8FE8-AAB0-423F-8E58-BF96AD105747}"/>
              </a:ext>
            </a:extLst>
          </p:cNvPr>
          <p:cNvSpPr>
            <a:spLocks noGrp="1"/>
          </p:cNvSpPr>
          <p:nvPr>
            <p:ph type="title"/>
          </p:nvPr>
        </p:nvSpPr>
        <p:spPr/>
        <p:txBody>
          <a:bodyPr/>
          <a:lstStyle/>
          <a:p>
            <a:r>
              <a:rPr lang="en-US" dirty="0"/>
              <a:t>Queen Mary I</a:t>
            </a:r>
          </a:p>
        </p:txBody>
      </p:sp>
      <p:pic>
        <p:nvPicPr>
          <p:cNvPr id="6" name="Content Placeholder 5" descr="A person wearing a black dress&#10;&#10;Description generated with very high confidence">
            <a:extLst>
              <a:ext uri="{FF2B5EF4-FFF2-40B4-BE49-F238E27FC236}">
                <a16:creationId xmlns:a16="http://schemas.microsoft.com/office/drawing/2014/main" id="{290C4805-9E1E-4299-B7B4-420E1C061E2F}"/>
              </a:ext>
            </a:extLst>
          </p:cNvPr>
          <p:cNvPicPr>
            <a:picLocks noGrp="1" noChangeAspect="1"/>
          </p:cNvPicPr>
          <p:nvPr>
            <p:ph sz="half" idx="1"/>
          </p:nvPr>
        </p:nvPicPr>
        <p:blipFill>
          <a:blip r:embed="rId2"/>
          <a:stretch>
            <a:fillRect/>
          </a:stretch>
        </p:blipFill>
        <p:spPr>
          <a:xfrm>
            <a:off x="2385652" y="2011363"/>
            <a:ext cx="2612159" cy="3448050"/>
          </a:xfrm>
        </p:spPr>
      </p:pic>
      <p:sp>
        <p:nvSpPr>
          <p:cNvPr id="4" name="Content Placeholder 3">
            <a:extLst>
              <a:ext uri="{FF2B5EF4-FFF2-40B4-BE49-F238E27FC236}">
                <a16:creationId xmlns:a16="http://schemas.microsoft.com/office/drawing/2014/main" id="{AAC89270-F5B5-43C0-87C6-F207EB11F4DD}"/>
              </a:ext>
            </a:extLst>
          </p:cNvPr>
          <p:cNvSpPr>
            <a:spLocks noGrp="1"/>
          </p:cNvSpPr>
          <p:nvPr>
            <p:ph sz="half" idx="2"/>
          </p:nvPr>
        </p:nvSpPr>
        <p:spPr/>
        <p:txBody>
          <a:bodyPr>
            <a:normAutofit fontScale="85000" lnSpcReduction="10000"/>
          </a:bodyPr>
          <a:lstStyle/>
          <a:p>
            <a:r>
              <a:rPr lang="en-US" dirty="0"/>
              <a:t>Henry VIII was finally able to have a son with his third wife but the son died and Mary I became queen </a:t>
            </a:r>
          </a:p>
          <a:p>
            <a:r>
              <a:rPr lang="en-US" dirty="0"/>
              <a:t>She </a:t>
            </a:r>
            <a:r>
              <a:rPr lang="en-US" dirty="0">
                <a:highlight>
                  <a:srgbClr val="00FF00"/>
                </a:highlight>
              </a:rPr>
              <a:t>wanted everyone in England to denounce Protestantism and become Catholic</a:t>
            </a:r>
            <a:r>
              <a:rPr lang="en-US" dirty="0"/>
              <a:t>  and her reign was marked by religious and political upheavals </a:t>
            </a:r>
          </a:p>
          <a:p>
            <a:r>
              <a:rPr lang="en-US" dirty="0"/>
              <a:t>She became known as “</a:t>
            </a:r>
            <a:r>
              <a:rPr lang="en-US" dirty="0">
                <a:highlight>
                  <a:srgbClr val="00FF00"/>
                </a:highlight>
              </a:rPr>
              <a:t>Bloody Mary</a:t>
            </a:r>
            <a:r>
              <a:rPr lang="en-US" dirty="0"/>
              <a:t>” for executing at least 280 Protestant dissenters </a:t>
            </a:r>
          </a:p>
        </p:txBody>
      </p:sp>
    </p:spTree>
    <p:extLst>
      <p:ext uri="{BB962C8B-B14F-4D97-AF65-F5344CB8AC3E}">
        <p14:creationId xmlns:p14="http://schemas.microsoft.com/office/powerpoint/2010/main" val="3008628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10EA9-A846-40D2-8C98-96079B06C387}"/>
              </a:ext>
            </a:extLst>
          </p:cNvPr>
          <p:cNvSpPr>
            <a:spLocks noGrp="1"/>
          </p:cNvSpPr>
          <p:nvPr>
            <p:ph type="title"/>
          </p:nvPr>
        </p:nvSpPr>
        <p:spPr/>
        <p:txBody>
          <a:bodyPr/>
          <a:lstStyle/>
          <a:p>
            <a:r>
              <a:rPr lang="en-US" dirty="0"/>
              <a:t>Anne Boleyn</a:t>
            </a:r>
          </a:p>
        </p:txBody>
      </p:sp>
      <p:pic>
        <p:nvPicPr>
          <p:cNvPr id="6" name="Content Placeholder 5" descr="A couple of people standing next to a person&#10;&#10;Description generated with high confidence">
            <a:extLst>
              <a:ext uri="{FF2B5EF4-FFF2-40B4-BE49-F238E27FC236}">
                <a16:creationId xmlns:a16="http://schemas.microsoft.com/office/drawing/2014/main" id="{40FEAC65-19B4-41D1-A4E3-F84F8FE43CA3}"/>
              </a:ext>
            </a:extLst>
          </p:cNvPr>
          <p:cNvPicPr>
            <a:picLocks noGrp="1" noChangeAspect="1"/>
          </p:cNvPicPr>
          <p:nvPr>
            <p:ph sz="half" idx="1"/>
          </p:nvPr>
        </p:nvPicPr>
        <p:blipFill>
          <a:blip r:embed="rId2"/>
          <a:stretch>
            <a:fillRect/>
          </a:stretch>
        </p:blipFill>
        <p:spPr>
          <a:xfrm>
            <a:off x="1447800" y="2239434"/>
            <a:ext cx="4487863" cy="2991908"/>
          </a:xfrm>
        </p:spPr>
      </p:pic>
      <p:sp>
        <p:nvSpPr>
          <p:cNvPr id="4" name="Content Placeholder 3">
            <a:extLst>
              <a:ext uri="{FF2B5EF4-FFF2-40B4-BE49-F238E27FC236}">
                <a16:creationId xmlns:a16="http://schemas.microsoft.com/office/drawing/2014/main" id="{87BB82AF-6415-4648-B9AE-523EC3E411FC}"/>
              </a:ext>
            </a:extLst>
          </p:cNvPr>
          <p:cNvSpPr>
            <a:spLocks noGrp="1"/>
          </p:cNvSpPr>
          <p:nvPr>
            <p:ph sz="half" idx="2"/>
          </p:nvPr>
        </p:nvSpPr>
        <p:spPr/>
        <p:txBody>
          <a:bodyPr/>
          <a:lstStyle/>
          <a:p>
            <a:r>
              <a:rPr lang="en-US" dirty="0"/>
              <a:t>Second wife of Henry VIII and mother of Elizabeth </a:t>
            </a:r>
          </a:p>
          <a:p>
            <a:r>
              <a:rPr lang="en-US" dirty="0">
                <a:highlight>
                  <a:srgbClr val="00FF00"/>
                </a:highlight>
              </a:rPr>
              <a:t>Beheaded for “treason” </a:t>
            </a:r>
            <a:r>
              <a:rPr lang="en-US" dirty="0"/>
              <a:t>but the charges were false—</a:t>
            </a:r>
            <a:r>
              <a:rPr lang="en-US" dirty="0">
                <a:highlight>
                  <a:srgbClr val="00FF00"/>
                </a:highlight>
              </a:rPr>
              <a:t>Henry VIII wanted a son and thought it was her fault for not giving him one </a:t>
            </a:r>
          </a:p>
        </p:txBody>
      </p:sp>
    </p:spTree>
    <p:extLst>
      <p:ext uri="{BB962C8B-B14F-4D97-AF65-F5344CB8AC3E}">
        <p14:creationId xmlns:p14="http://schemas.microsoft.com/office/powerpoint/2010/main" val="1894786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932D-DA31-4074-A5B3-15C5A10BA909}"/>
              </a:ext>
            </a:extLst>
          </p:cNvPr>
          <p:cNvSpPr>
            <a:spLocks noGrp="1"/>
          </p:cNvSpPr>
          <p:nvPr>
            <p:ph type="title"/>
          </p:nvPr>
        </p:nvSpPr>
        <p:spPr/>
        <p:txBody>
          <a:bodyPr/>
          <a:lstStyle/>
          <a:p>
            <a:r>
              <a:rPr lang="en-US" dirty="0"/>
              <a:t>Queen Elizabeth I (reign: 1558-1603)</a:t>
            </a:r>
          </a:p>
        </p:txBody>
      </p:sp>
      <p:pic>
        <p:nvPicPr>
          <p:cNvPr id="6" name="Content Placeholder 5" descr="A person wearing a costume&#10;&#10;Description generated with high confidence">
            <a:extLst>
              <a:ext uri="{FF2B5EF4-FFF2-40B4-BE49-F238E27FC236}">
                <a16:creationId xmlns:a16="http://schemas.microsoft.com/office/drawing/2014/main" id="{E6FAC7F9-E847-499B-8187-24B86355A0ED}"/>
              </a:ext>
            </a:extLst>
          </p:cNvPr>
          <p:cNvPicPr>
            <a:picLocks noGrp="1" noChangeAspect="1"/>
          </p:cNvPicPr>
          <p:nvPr>
            <p:ph sz="half" idx="1"/>
          </p:nvPr>
        </p:nvPicPr>
        <p:blipFill>
          <a:blip r:embed="rId2"/>
          <a:stretch>
            <a:fillRect/>
          </a:stretch>
        </p:blipFill>
        <p:spPr>
          <a:xfrm>
            <a:off x="1378703" y="1596435"/>
            <a:ext cx="3518612" cy="4575765"/>
          </a:xfrm>
        </p:spPr>
      </p:pic>
      <p:sp>
        <p:nvSpPr>
          <p:cNvPr id="4" name="Content Placeholder 3">
            <a:extLst>
              <a:ext uri="{FF2B5EF4-FFF2-40B4-BE49-F238E27FC236}">
                <a16:creationId xmlns:a16="http://schemas.microsoft.com/office/drawing/2014/main" id="{C67B688D-AC32-4030-A8CE-62DFD969E2B2}"/>
              </a:ext>
            </a:extLst>
          </p:cNvPr>
          <p:cNvSpPr>
            <a:spLocks noGrp="1"/>
          </p:cNvSpPr>
          <p:nvPr>
            <p:ph sz="half" idx="2"/>
          </p:nvPr>
        </p:nvSpPr>
        <p:spPr/>
        <p:txBody>
          <a:bodyPr>
            <a:normAutofit fontScale="92500" lnSpcReduction="20000"/>
          </a:bodyPr>
          <a:lstStyle/>
          <a:p>
            <a:r>
              <a:rPr lang="en-US" dirty="0"/>
              <a:t>Elizabeth spent much of her childhood being labeled a “</a:t>
            </a:r>
            <a:r>
              <a:rPr lang="en-US" dirty="0">
                <a:highlight>
                  <a:srgbClr val="00FF00"/>
                </a:highlight>
              </a:rPr>
              <a:t>bastard</a:t>
            </a:r>
            <a:r>
              <a:rPr lang="en-US" dirty="0"/>
              <a:t>” </a:t>
            </a:r>
            <a:r>
              <a:rPr lang="en-US" dirty="0">
                <a:highlight>
                  <a:srgbClr val="00FF00"/>
                </a:highlight>
              </a:rPr>
              <a:t>because of her mother’s marriage to Henry VIII</a:t>
            </a:r>
          </a:p>
          <a:p>
            <a:r>
              <a:rPr lang="en-US" dirty="0"/>
              <a:t>She was </a:t>
            </a:r>
            <a:r>
              <a:rPr lang="en-US" dirty="0">
                <a:highlight>
                  <a:srgbClr val="00FF00"/>
                </a:highlight>
              </a:rPr>
              <a:t>imprisoned by her half-sister, Queen Mary, because she was a Protestant </a:t>
            </a:r>
          </a:p>
          <a:p>
            <a:r>
              <a:rPr lang="en-US" dirty="0"/>
              <a:t>At age </a:t>
            </a:r>
            <a:r>
              <a:rPr lang="en-US" dirty="0">
                <a:highlight>
                  <a:srgbClr val="00FF00"/>
                </a:highlight>
              </a:rPr>
              <a:t>25</a:t>
            </a:r>
            <a:r>
              <a:rPr lang="en-US" dirty="0"/>
              <a:t>, Elizabeth took the throne for one of the longest  and most successful reigns in English history </a:t>
            </a:r>
          </a:p>
        </p:txBody>
      </p:sp>
    </p:spTree>
    <p:extLst>
      <p:ext uri="{BB962C8B-B14F-4D97-AF65-F5344CB8AC3E}">
        <p14:creationId xmlns:p14="http://schemas.microsoft.com/office/powerpoint/2010/main" val="583143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F19A-8D91-44BF-A229-E73468192685}"/>
              </a:ext>
            </a:extLst>
          </p:cNvPr>
          <p:cNvSpPr>
            <a:spLocks noGrp="1"/>
          </p:cNvSpPr>
          <p:nvPr>
            <p:ph type="title"/>
          </p:nvPr>
        </p:nvSpPr>
        <p:spPr/>
        <p:txBody>
          <a:bodyPr/>
          <a:lstStyle/>
          <a:p>
            <a:r>
              <a:rPr lang="en-US" dirty="0"/>
              <a:t>The virgin queen</a:t>
            </a:r>
          </a:p>
        </p:txBody>
      </p:sp>
      <p:pic>
        <p:nvPicPr>
          <p:cNvPr id="6" name="Content Placeholder 5" descr="A picture containing indoor, table, sitting&#10;&#10;Description generated with high confidence">
            <a:extLst>
              <a:ext uri="{FF2B5EF4-FFF2-40B4-BE49-F238E27FC236}">
                <a16:creationId xmlns:a16="http://schemas.microsoft.com/office/drawing/2014/main" id="{AA92BB69-1071-4C61-8534-4BA68EF5CE52}"/>
              </a:ext>
            </a:extLst>
          </p:cNvPr>
          <p:cNvPicPr>
            <a:picLocks noGrp="1" noChangeAspect="1"/>
          </p:cNvPicPr>
          <p:nvPr>
            <p:ph sz="half" idx="1"/>
          </p:nvPr>
        </p:nvPicPr>
        <p:blipFill>
          <a:blip r:embed="rId2"/>
          <a:stretch>
            <a:fillRect/>
          </a:stretch>
        </p:blipFill>
        <p:spPr>
          <a:xfrm>
            <a:off x="1541425" y="2011363"/>
            <a:ext cx="4300612" cy="3448050"/>
          </a:xfrm>
        </p:spPr>
      </p:pic>
      <p:sp>
        <p:nvSpPr>
          <p:cNvPr id="4" name="Content Placeholder 3">
            <a:extLst>
              <a:ext uri="{FF2B5EF4-FFF2-40B4-BE49-F238E27FC236}">
                <a16:creationId xmlns:a16="http://schemas.microsoft.com/office/drawing/2014/main" id="{F8D6DAC6-8D2E-4D5E-A796-7A408DE79A34}"/>
              </a:ext>
            </a:extLst>
          </p:cNvPr>
          <p:cNvSpPr>
            <a:spLocks noGrp="1"/>
          </p:cNvSpPr>
          <p:nvPr>
            <p:ph sz="half" idx="2"/>
          </p:nvPr>
        </p:nvSpPr>
        <p:spPr/>
        <p:txBody>
          <a:bodyPr/>
          <a:lstStyle/>
          <a:p>
            <a:r>
              <a:rPr lang="en-US" dirty="0"/>
              <a:t>Elizabeth </a:t>
            </a:r>
            <a:r>
              <a:rPr lang="en-US" dirty="0">
                <a:highlight>
                  <a:srgbClr val="00FF00"/>
                </a:highlight>
              </a:rPr>
              <a:t>never married </a:t>
            </a:r>
            <a:r>
              <a:rPr lang="en-US" dirty="0"/>
              <a:t>or had children (she </a:t>
            </a:r>
            <a:r>
              <a:rPr lang="en-US" dirty="0">
                <a:highlight>
                  <a:srgbClr val="00FF00"/>
                </a:highlight>
              </a:rPr>
              <a:t>named herself “the Virgin Queen”</a:t>
            </a:r>
            <a:r>
              <a:rPr lang="en-US" dirty="0"/>
              <a:t>) </a:t>
            </a:r>
          </a:p>
          <a:p>
            <a:r>
              <a:rPr lang="en-US" dirty="0"/>
              <a:t>Her reign was marked by its comparative peace and stability </a:t>
            </a:r>
          </a:p>
          <a:p>
            <a:r>
              <a:rPr lang="en-US" dirty="0"/>
              <a:t>Elizabeth </a:t>
            </a:r>
            <a:r>
              <a:rPr lang="en-US" dirty="0">
                <a:highlight>
                  <a:srgbClr val="00FF00"/>
                </a:highlight>
              </a:rPr>
              <a:t>encouraged the arts and allowed playwrights (like William Shakespeare) to flourish </a:t>
            </a:r>
          </a:p>
        </p:txBody>
      </p:sp>
    </p:spTree>
    <p:extLst>
      <p:ext uri="{BB962C8B-B14F-4D97-AF65-F5344CB8AC3E}">
        <p14:creationId xmlns:p14="http://schemas.microsoft.com/office/powerpoint/2010/main" val="674138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F5E2-2A33-4309-9802-F0A7106D9E0E}"/>
              </a:ext>
            </a:extLst>
          </p:cNvPr>
          <p:cNvSpPr>
            <a:spLocks noGrp="1"/>
          </p:cNvSpPr>
          <p:nvPr>
            <p:ph type="title"/>
          </p:nvPr>
        </p:nvSpPr>
        <p:spPr/>
        <p:txBody>
          <a:bodyPr/>
          <a:lstStyle/>
          <a:p>
            <a:r>
              <a:rPr lang="en-US" dirty="0"/>
              <a:t>King James I (reign: 1603-1625)</a:t>
            </a:r>
          </a:p>
        </p:txBody>
      </p:sp>
      <p:pic>
        <p:nvPicPr>
          <p:cNvPr id="6" name="Content Placeholder 5" descr="A picture containing red&#10;&#10;Description generated with high confidence">
            <a:extLst>
              <a:ext uri="{FF2B5EF4-FFF2-40B4-BE49-F238E27FC236}">
                <a16:creationId xmlns:a16="http://schemas.microsoft.com/office/drawing/2014/main" id="{3552AA2F-F6A5-4833-97E9-82EEC67A1410}"/>
              </a:ext>
            </a:extLst>
          </p:cNvPr>
          <p:cNvPicPr>
            <a:picLocks noGrp="1" noChangeAspect="1"/>
          </p:cNvPicPr>
          <p:nvPr>
            <p:ph sz="half" idx="1"/>
          </p:nvPr>
        </p:nvPicPr>
        <p:blipFill>
          <a:blip r:embed="rId2"/>
          <a:stretch>
            <a:fillRect/>
          </a:stretch>
        </p:blipFill>
        <p:spPr>
          <a:xfrm>
            <a:off x="2499666" y="2011363"/>
            <a:ext cx="2384131" cy="3448050"/>
          </a:xfrm>
        </p:spPr>
      </p:pic>
      <p:sp>
        <p:nvSpPr>
          <p:cNvPr id="4" name="Content Placeholder 3">
            <a:extLst>
              <a:ext uri="{FF2B5EF4-FFF2-40B4-BE49-F238E27FC236}">
                <a16:creationId xmlns:a16="http://schemas.microsoft.com/office/drawing/2014/main" id="{7137C250-EA5A-4B35-8747-8006D016F9DB}"/>
              </a:ext>
            </a:extLst>
          </p:cNvPr>
          <p:cNvSpPr>
            <a:spLocks noGrp="1"/>
          </p:cNvSpPr>
          <p:nvPr>
            <p:ph sz="half" idx="2"/>
          </p:nvPr>
        </p:nvSpPr>
        <p:spPr/>
        <p:txBody>
          <a:bodyPr>
            <a:normAutofit fontScale="70000" lnSpcReduction="20000"/>
          </a:bodyPr>
          <a:lstStyle/>
          <a:p>
            <a:r>
              <a:rPr lang="en-US" dirty="0"/>
              <a:t>After Elizabeth died without an heir, the son of one of her rivals, Mary Queen of Scotts (not to be confused with Queen Mary I) became King James I</a:t>
            </a:r>
          </a:p>
          <a:p>
            <a:r>
              <a:rPr lang="en-US" dirty="0">
                <a:highlight>
                  <a:srgbClr val="00FF00"/>
                </a:highlight>
              </a:rPr>
              <a:t>The “Golden Age” of the Elizabethan Era </a:t>
            </a:r>
            <a:r>
              <a:rPr lang="en-US" dirty="0"/>
              <a:t>continued with James I</a:t>
            </a:r>
          </a:p>
          <a:p>
            <a:r>
              <a:rPr lang="en-US" dirty="0"/>
              <a:t>Another patron of the arts (the English translation of the King James Bible is named after him) </a:t>
            </a:r>
          </a:p>
          <a:p>
            <a:r>
              <a:rPr lang="en-US" dirty="0"/>
              <a:t>Shakespeare wrote some of his best plays during the early 17</a:t>
            </a:r>
            <a:r>
              <a:rPr lang="en-US" baseline="30000" dirty="0"/>
              <a:t>th</a:t>
            </a:r>
            <a:r>
              <a:rPr lang="en-US" dirty="0"/>
              <a:t> century when King James reigned ( </a:t>
            </a:r>
            <a:r>
              <a:rPr lang="en-US" dirty="0">
                <a:highlight>
                  <a:srgbClr val="00FF00"/>
                </a:highlight>
              </a:rPr>
              <a:t>King Lear, Othello, Antony and Cleopatra, and Macbeth</a:t>
            </a:r>
            <a:r>
              <a:rPr lang="en-US" dirty="0"/>
              <a:t>) </a:t>
            </a:r>
          </a:p>
        </p:txBody>
      </p:sp>
    </p:spTree>
    <p:extLst>
      <p:ext uri="{BB962C8B-B14F-4D97-AF65-F5344CB8AC3E}">
        <p14:creationId xmlns:p14="http://schemas.microsoft.com/office/powerpoint/2010/main" val="310792591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1102</TotalTime>
  <Words>2341</Words>
  <Application>Microsoft Office PowerPoint</Application>
  <PresentationFormat>宽屏</PresentationFormat>
  <Paragraphs>143</Paragraphs>
  <Slides>32</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32</vt:i4>
      </vt:variant>
    </vt:vector>
  </HeadingPairs>
  <TitlesOfParts>
    <vt:vector size="35" baseType="lpstr">
      <vt:lpstr>Arial</vt:lpstr>
      <vt:lpstr>Rockwell</vt:lpstr>
      <vt:lpstr>Gallery</vt:lpstr>
      <vt:lpstr>Macbeth</vt:lpstr>
      <vt:lpstr>Important dates </vt:lpstr>
      <vt:lpstr>Family Tree</vt:lpstr>
      <vt:lpstr>Catherine of aragon</vt:lpstr>
      <vt:lpstr>Queen Mary I</vt:lpstr>
      <vt:lpstr>Anne Boleyn</vt:lpstr>
      <vt:lpstr>Queen Elizabeth I (reign: 1558-1603)</vt:lpstr>
      <vt:lpstr>The virgin queen</vt:lpstr>
      <vt:lpstr>King James I (reign: 1603-1625)</vt:lpstr>
      <vt:lpstr>William Shakespeare (1554-1616)</vt:lpstr>
      <vt:lpstr>How many plays did “the Bard” Write?</vt:lpstr>
      <vt:lpstr>The Globe Theatre</vt:lpstr>
      <vt:lpstr>PowerPoint 演示文稿</vt:lpstr>
      <vt:lpstr>The Globe stage</vt:lpstr>
      <vt:lpstr>Looking ahead: 1642 to 1660</vt:lpstr>
      <vt:lpstr>Elizabethan era fashion</vt:lpstr>
      <vt:lpstr>Language from Shakespeare’s era</vt:lpstr>
      <vt:lpstr>Language in Elizabethan England </vt:lpstr>
      <vt:lpstr>Figures of speech </vt:lpstr>
      <vt:lpstr>Figures of speech </vt:lpstr>
      <vt:lpstr>Macbeth</vt:lpstr>
      <vt:lpstr>The gunpowder plot</vt:lpstr>
      <vt:lpstr>Guy Fawkes Mask</vt:lpstr>
      <vt:lpstr>Macbeth and Banquo and the three witches  </vt:lpstr>
      <vt:lpstr>The “weird sisters” (witches)</vt:lpstr>
      <vt:lpstr>Macbeth Act I</vt:lpstr>
      <vt:lpstr>Sources for macbeth</vt:lpstr>
      <vt:lpstr>Tragedy</vt:lpstr>
      <vt:lpstr>Soliloquy </vt:lpstr>
      <vt:lpstr>“If it were done when 'tis done, then 'twere well  It were done quickly”</vt:lpstr>
      <vt:lpstr>Analysis of first soliloquy </vt:lpstr>
      <vt:lpstr>References to the bible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Macbeth</dc:title>
  <dc:creator>Marilyn Holguin</dc:creator>
  <cp:lastModifiedBy>Feng, Chuhao</cp:lastModifiedBy>
  <cp:revision>31</cp:revision>
  <dcterms:created xsi:type="dcterms:W3CDTF">2018-05-02T07:05:01Z</dcterms:created>
  <dcterms:modified xsi:type="dcterms:W3CDTF">2019-05-26T07:50:55Z</dcterms:modified>
</cp:coreProperties>
</file>